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79" r:id="rId4"/>
    <p:sldId id="280" r:id="rId5"/>
    <p:sldId id="277" r:id="rId6"/>
    <p:sldId id="263" r:id="rId7"/>
    <p:sldId id="264" r:id="rId8"/>
    <p:sldId id="272" r:id="rId9"/>
    <p:sldId id="273" r:id="rId10"/>
    <p:sldId id="260" r:id="rId11"/>
    <p:sldId id="261" r:id="rId12"/>
    <p:sldId id="265" r:id="rId13"/>
    <p:sldId id="266" r:id="rId14"/>
    <p:sldId id="267" r:id="rId15"/>
    <p:sldId id="269" r:id="rId16"/>
    <p:sldId id="271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88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Percentase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Peringkat A</c:v>
                </c:pt>
                <c:pt idx="1">
                  <c:v>Peringkat B</c:v>
                </c:pt>
                <c:pt idx="2">
                  <c:v>Peringkat C</c:v>
                </c:pt>
                <c:pt idx="3">
                  <c:v>TT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0.54</c:v>
                </c:pt>
                <c:pt idx="2">
                  <c:v>0.21</c:v>
                </c:pt>
                <c:pt idx="3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6E306-FF6B-47F9-8186-6F72B91B8B2C}" type="datetime1">
              <a:rPr lang="id-ID"/>
              <a:pPr>
                <a:defRPr/>
              </a:pPr>
              <a:t>24/09/2019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4C962-FBE5-4358-A84C-E9304DE49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5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C9D5E9-24D9-4E2F-A088-10AED7B8F524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051F837-29AB-4213-A5C9-827D524802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600200"/>
            <a:ext cx="6781800" cy="1894362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AZAS LEGALITAS AKREDITASI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Prof. Dr. </a:t>
            </a:r>
            <a:r>
              <a:rPr lang="en-US" dirty="0" err="1" smtClean="0">
                <a:solidFill>
                  <a:schemeClr val="tx1"/>
                </a:solidFill>
              </a:rPr>
              <a:t>Sufyarma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Marsidin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M.Pd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err="1" smtClean="0">
                <a:solidFill>
                  <a:schemeClr val="tx1"/>
                </a:solidFill>
              </a:rPr>
              <a:t>Ketua</a:t>
            </a:r>
            <a:r>
              <a:rPr lang="en-US" dirty="0" smtClean="0">
                <a:solidFill>
                  <a:schemeClr val="tx1"/>
                </a:solidFill>
              </a:rPr>
              <a:t> BAN SM Prov. </a:t>
            </a:r>
            <a:r>
              <a:rPr lang="en-US" dirty="0" err="1" smtClean="0">
                <a:solidFill>
                  <a:schemeClr val="tx1"/>
                </a:solidFill>
              </a:rPr>
              <a:t>Sumbar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533400"/>
            <a:ext cx="8610600" cy="60960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 err="1">
                <a:latin typeface="Verdana" pitchFamily="34" charset="0"/>
                <a:ea typeface="Verdana" pitchFamily="34" charset="0"/>
              </a:rPr>
              <a:t>Akreditasi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adalah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kegiatan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penilaian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kelayakan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program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dan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/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atau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satuan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pendidikan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berdasarkan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kriteria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yang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telah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ditetapkan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sebagaimana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dinyatakan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pada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>
                <a:latin typeface="Verdana" pitchFamily="34" charset="0"/>
                <a:ea typeface="Verdana" pitchFamily="34" charset="0"/>
              </a:rPr>
              <a:t>UU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Nomor</a:t>
            </a:r>
            <a:r>
              <a:rPr lang="en-US" dirty="0">
                <a:latin typeface="Verdana" pitchFamily="34" charset="0"/>
                <a:ea typeface="Verdana" pitchFamily="34" charset="0"/>
              </a:rPr>
              <a:t> 20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Tahun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2003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tentang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Sistem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Pendidikan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Nasional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,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pasal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>
                <a:latin typeface="Verdana" pitchFamily="34" charset="0"/>
                <a:ea typeface="Verdana" pitchFamily="34" charset="0"/>
              </a:rPr>
              <a:t>1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ayat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22.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dirty="0" smtClean="0">
              <a:latin typeface="Verdana" pitchFamily="34" charset="0"/>
              <a:ea typeface="Verdana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dirty="0" err="1" smtClean="0">
                <a:latin typeface="Verdana" pitchFamily="34" charset="0"/>
                <a:ea typeface="Verdana" pitchFamily="34" charset="0"/>
              </a:rPr>
              <a:t>Akreditasi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sekolah</a:t>
            </a:r>
            <a:r>
              <a:rPr lang="en-US" dirty="0">
                <a:latin typeface="Verdana" pitchFamily="34" charset="0"/>
                <a:ea typeface="Verdana" pitchFamily="34" charset="0"/>
              </a:rPr>
              <a:t>/madrasah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adalah</a:t>
            </a:r>
            <a:r>
              <a:rPr lang="en-US" dirty="0">
                <a:latin typeface="Verdana" pitchFamily="34" charset="0"/>
                <a:ea typeface="Verdana" pitchFamily="34" charset="0"/>
              </a:rPr>
              <a:t> proses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penilaian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secara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komprehensif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terhadap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kelayakan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satuan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atau</a:t>
            </a:r>
            <a:r>
              <a:rPr lang="en-US" dirty="0">
                <a:latin typeface="Verdana" pitchFamily="34" charset="0"/>
                <a:ea typeface="Verdana" pitchFamily="34" charset="0"/>
              </a:rPr>
              <a:t> program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pendidikan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, yang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hasilnya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diwujudkan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dalam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bentuk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pengakuan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dan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peringkat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kelayakan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dalam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bentuk</a:t>
            </a:r>
            <a:r>
              <a:rPr lang="en-US" dirty="0">
                <a:latin typeface="Verdana" pitchFamily="34" charset="0"/>
                <a:ea typeface="Verdana" pitchFamily="34" charset="0"/>
              </a:rPr>
              <a:t> yang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diterbitkan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oleh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suatu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lembaga</a:t>
            </a:r>
            <a:r>
              <a:rPr lang="en-US" dirty="0">
                <a:latin typeface="Verdana" pitchFamily="34" charset="0"/>
                <a:ea typeface="Verdana" pitchFamily="34" charset="0"/>
              </a:rPr>
              <a:t> yang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mandiri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>
                <a:latin typeface="Verdana" pitchFamily="34" charset="0"/>
                <a:ea typeface="Verdana" pitchFamily="34" charset="0"/>
              </a:rPr>
              <a:t>dan</a:t>
            </a:r>
            <a:r>
              <a:rPr lang="en-US" dirty="0">
                <a:latin typeface="Verdana" pitchFamily="34" charset="0"/>
                <a:ea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  <a:ea typeface="Verdana" pitchFamily="34" charset="0"/>
              </a:rPr>
              <a:t>profesional</a:t>
            </a:r>
            <a:r>
              <a:rPr lang="en-US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 sz="3200" b="1" dirty="0" err="1">
                <a:solidFill>
                  <a:srgbClr val="A50021"/>
                </a:solidFill>
                <a:latin typeface="Berlin Sans FB" pitchFamily="34" charset="0"/>
              </a:rPr>
              <a:t>Akreditasi</a:t>
            </a:r>
            <a:r>
              <a:rPr lang="en-US" altLang="en-US" sz="3200" dirty="0">
                <a:solidFill>
                  <a:srgbClr val="A50021"/>
                </a:solidFill>
                <a:latin typeface="Berlin Sans FB" pitchFamily="34" charset="0"/>
              </a:rPr>
              <a:t> </a:t>
            </a:r>
            <a:r>
              <a:rPr lang="en-US" altLang="en-US" sz="3200" dirty="0" err="1">
                <a:solidFill>
                  <a:srgbClr val="A50021"/>
                </a:solidFill>
                <a:latin typeface="Berlin Sans FB" pitchFamily="34" charset="0"/>
              </a:rPr>
              <a:t>merupakan</a:t>
            </a:r>
            <a:r>
              <a:rPr lang="en-US" altLang="en-US" sz="3200" dirty="0">
                <a:solidFill>
                  <a:srgbClr val="A50021"/>
                </a:solidFill>
                <a:latin typeface="Berlin Sans FB" pitchFamily="34" charset="0"/>
              </a:rPr>
              <a:t> </a:t>
            </a:r>
            <a:r>
              <a:rPr lang="en-US" altLang="en-US" sz="3200" b="1" dirty="0">
                <a:solidFill>
                  <a:srgbClr val="A50021"/>
                </a:solidFill>
                <a:latin typeface="Berlin Sans FB" pitchFamily="34" charset="0"/>
              </a:rPr>
              <a:t>Proses</a:t>
            </a:r>
            <a:r>
              <a:rPr lang="en-US" altLang="en-US" sz="3200" dirty="0">
                <a:solidFill>
                  <a:srgbClr val="A50021"/>
                </a:solidFill>
                <a:latin typeface="Berlin Sans FB" pitchFamily="34" charset="0"/>
              </a:rPr>
              <a:t>, </a:t>
            </a:r>
            <a:r>
              <a:rPr lang="en-US" altLang="en-US" sz="3200" dirty="0" err="1">
                <a:solidFill>
                  <a:srgbClr val="A50021"/>
                </a:solidFill>
                <a:latin typeface="Berlin Sans FB" pitchFamily="34" charset="0"/>
              </a:rPr>
              <a:t>bukan</a:t>
            </a:r>
            <a:r>
              <a:rPr lang="en-US" altLang="en-US" sz="3200" dirty="0">
                <a:solidFill>
                  <a:srgbClr val="A50021"/>
                </a:solidFill>
                <a:latin typeface="Berlin Sans FB" pitchFamily="34" charset="0"/>
              </a:rPr>
              <a:t> </a:t>
            </a:r>
            <a:r>
              <a:rPr lang="en-US" altLang="en-US" sz="3200" dirty="0" err="1">
                <a:solidFill>
                  <a:srgbClr val="A50021"/>
                </a:solidFill>
                <a:latin typeface="Berlin Sans FB" pitchFamily="34" charset="0"/>
              </a:rPr>
              <a:t>tujuan</a:t>
            </a:r>
            <a:r>
              <a:rPr lang="en-US" altLang="en-US" sz="3200" dirty="0">
                <a:solidFill>
                  <a:srgbClr val="A50021"/>
                </a:solidFill>
                <a:latin typeface="Berlin Sans FB" pitchFamily="34" charset="0"/>
              </a:rPr>
              <a:t> </a:t>
            </a:r>
            <a:r>
              <a:rPr lang="en-US" altLang="en-US" sz="3200" i="1" dirty="0">
                <a:solidFill>
                  <a:srgbClr val="A50021"/>
                </a:solidFill>
                <a:latin typeface="Berlin Sans FB" pitchFamily="34" charset="0"/>
              </a:rPr>
              <a:t>!</a:t>
            </a:r>
            <a:endParaRPr lang="en-US" altLang="en-US" sz="3200" i="1" dirty="0">
              <a:latin typeface="Berlin Sans FB" pitchFamily="34" charset="0"/>
            </a:endParaRPr>
          </a:p>
          <a:p>
            <a:pPr marL="0" indent="0" algn="just">
              <a:buNone/>
            </a:pPr>
            <a:r>
              <a:rPr lang="en-US" sz="1200" dirty="0" smtClean="0">
                <a:latin typeface="Verdana" pitchFamily="34" charset="0"/>
                <a:ea typeface="Verdana" pitchFamily="34" charset="0"/>
              </a:rPr>
              <a:t> </a:t>
            </a:r>
            <a:br>
              <a:rPr lang="en-US" sz="1200" dirty="0" smtClean="0">
                <a:latin typeface="Verdana" pitchFamily="34" charset="0"/>
                <a:ea typeface="Verdana" pitchFamily="34" charset="0"/>
              </a:rPr>
            </a:br>
            <a:endParaRPr lang="en-US" sz="1200" dirty="0" smtClean="0">
              <a:latin typeface="Verdana" pitchFamily="34" charset="0"/>
              <a:ea typeface="Verdana" pitchFamily="34" charset="0"/>
            </a:endParaRPr>
          </a:p>
          <a:p>
            <a:pPr marL="0" indent="0" algn="just">
              <a:buNone/>
            </a:pPr>
            <a:r>
              <a:rPr lang="en-US" sz="1200" dirty="0" smtClean="0">
                <a:latin typeface="Verdana" pitchFamily="34" charset="0"/>
                <a:ea typeface="Verdana" pitchFamily="34" charset="0"/>
              </a:rPr>
              <a:t> </a:t>
            </a:r>
            <a:br>
              <a:rPr lang="en-US" sz="1200" dirty="0" smtClean="0">
                <a:latin typeface="Verdana" pitchFamily="34" charset="0"/>
                <a:ea typeface="Verdana" pitchFamily="34" charset="0"/>
              </a:rPr>
            </a:br>
            <a:endParaRPr lang="en-US" sz="12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2303" y="0"/>
            <a:ext cx="8562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3200" b="1" dirty="0" smtClean="0">
                <a:solidFill>
                  <a:srgbClr val="FF0000"/>
                </a:solidFill>
              </a:rPr>
              <a:t>PENGERTIAN AKREDITASI</a:t>
            </a:r>
            <a:endParaRPr lang="id-ID" sz="32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6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5334000" cy="914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spcAft>
                <a:spcPts val="1200"/>
              </a:spcAft>
            </a:pPr>
            <a:r>
              <a:rPr lang="en-US" altLang="en-US" sz="3200" u="sng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altLang="en-US" sz="3200" u="sng" dirty="0" err="1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Masa</a:t>
            </a:r>
            <a:r>
              <a:rPr lang="en-US" altLang="en-US" sz="3200" u="sng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altLang="en-US" sz="3200" u="sng" dirty="0" err="1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Berlaku</a:t>
            </a:r>
            <a:r>
              <a:rPr lang="en-US" altLang="en-US" sz="3200" u="sng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altLang="en-US" sz="3200" u="sng" dirty="0" err="1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Akreditasi</a:t>
            </a:r>
            <a:r>
              <a:rPr lang="en-US" altLang="en-US" sz="3200" u="sng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/>
            </a:r>
            <a:br>
              <a:rPr lang="en-US" altLang="en-US" sz="3200" u="sng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</a:br>
            <a:r>
              <a:rPr lang="en-US" altLang="en-US" sz="2800" dirty="0" smtClean="0">
                <a:solidFill>
                  <a:srgbClr val="C00000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solidFill>
                  <a:srgbClr val="0000CC"/>
                </a:solidFill>
                <a:latin typeface="Berlin Sans FB" pitchFamily="34" charset="0"/>
              </a:rPr>
              <a:t>(</a:t>
            </a:r>
            <a:r>
              <a:rPr lang="en-US" altLang="en-US" sz="2400" dirty="0" err="1" smtClean="0">
                <a:solidFill>
                  <a:srgbClr val="0000CC"/>
                </a:solidFill>
                <a:latin typeface="Berlin Sans FB" pitchFamily="34" charset="0"/>
              </a:rPr>
              <a:t>Permendikbud</a:t>
            </a:r>
            <a:r>
              <a:rPr lang="en-US" altLang="en-US" sz="2400" dirty="0" smtClean="0">
                <a:solidFill>
                  <a:srgbClr val="0000CC"/>
                </a:solidFill>
                <a:latin typeface="Berlin Sans FB" pitchFamily="34" charset="0"/>
              </a:rPr>
              <a:t> 59/2012, </a:t>
            </a:r>
            <a:r>
              <a:rPr lang="en-US" altLang="en-US" sz="2400" dirty="0" err="1" smtClean="0">
                <a:solidFill>
                  <a:srgbClr val="0000CC"/>
                </a:solidFill>
                <a:latin typeface="Berlin Sans FB" pitchFamily="34" charset="0"/>
              </a:rPr>
              <a:t>Pasal</a:t>
            </a:r>
            <a:r>
              <a:rPr lang="en-US" altLang="en-US" sz="2400" dirty="0" smtClean="0">
                <a:solidFill>
                  <a:srgbClr val="0000CC"/>
                </a:solidFill>
                <a:latin typeface="Berlin Sans FB" pitchFamily="34" charset="0"/>
              </a:rPr>
              <a:t> 8)</a:t>
            </a:r>
            <a:endParaRPr lang="en-US" altLang="en-US" sz="2400" u="sng" dirty="0" smtClean="0">
              <a:solidFill>
                <a:srgbClr val="C00000"/>
              </a:solidFill>
              <a:latin typeface="Berlin Sans FB" pitchFamily="34" charset="0"/>
              <a:cs typeface="Times New Roman" pitchFamily="18" charset="0"/>
            </a:endParaRPr>
          </a:p>
        </p:txBody>
      </p:sp>
      <p:sp>
        <p:nvSpPr>
          <p:cNvPr id="9502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534400" cy="5486400"/>
          </a:xfrm>
          <a:solidFill>
            <a:schemeClr val="bg1"/>
          </a:solidFill>
        </p:spPr>
        <p:txBody>
          <a:bodyPr/>
          <a:lstStyle/>
          <a:p>
            <a:pPr marL="457200" indent="-457200">
              <a:buFont typeface="Wingdings 2" pitchFamily="18" charset="2"/>
              <a:buNone/>
            </a:pPr>
            <a:r>
              <a:rPr lang="id-ID" altLang="en-US" sz="2400" dirty="0" smtClean="0">
                <a:latin typeface="Berlin Sans FB" pitchFamily="34" charset="0"/>
              </a:rPr>
              <a:t>(1) </a:t>
            </a:r>
            <a:r>
              <a:rPr lang="en-US" altLang="en-US" sz="2400" dirty="0" smtClean="0">
                <a:latin typeface="Berlin Sans FB" pitchFamily="34" charset="0"/>
              </a:rPr>
              <a:t>A</a:t>
            </a:r>
            <a:r>
              <a:rPr lang="id-ID" altLang="en-US" sz="2400" dirty="0" smtClean="0">
                <a:latin typeface="Berlin Sans FB" pitchFamily="34" charset="0"/>
              </a:rPr>
              <a:t>kreditasi dilaksanakan setiap </a:t>
            </a:r>
            <a:r>
              <a:rPr lang="en-US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5 </a:t>
            </a:r>
            <a:r>
              <a:rPr lang="id-ID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tahun </a:t>
            </a:r>
            <a:r>
              <a:rPr lang="id-ID" altLang="en-US" sz="2400" dirty="0" smtClean="0">
                <a:latin typeface="Berlin Sans FB" pitchFamily="34" charset="0"/>
              </a:rPr>
              <a:t>sekali. </a:t>
            </a:r>
            <a:endParaRPr lang="en-US" altLang="en-US" sz="2400" dirty="0" smtClean="0">
              <a:latin typeface="Berlin Sans FB" pitchFamily="34" charset="0"/>
            </a:endParaRPr>
          </a:p>
          <a:p>
            <a:pPr marL="457200" indent="-457200">
              <a:buFont typeface="Wingdings 2" pitchFamily="18" charset="2"/>
              <a:buNone/>
            </a:pPr>
            <a:r>
              <a:rPr lang="id-ID" altLang="en-US" sz="2400" dirty="0" smtClean="0">
                <a:latin typeface="Berlin Sans FB" pitchFamily="34" charset="0"/>
              </a:rPr>
              <a:t>(2) </a:t>
            </a:r>
            <a:r>
              <a:rPr lang="en-US" altLang="en-US" sz="2400" dirty="0" smtClean="0">
                <a:latin typeface="Berlin Sans FB" pitchFamily="34" charset="0"/>
              </a:rPr>
              <a:t>A</a:t>
            </a:r>
            <a:r>
              <a:rPr lang="id-ID" altLang="en-US" sz="2400" dirty="0" smtClean="0">
                <a:latin typeface="Berlin Sans FB" pitchFamily="34" charset="0"/>
              </a:rPr>
              <a:t>kreditasi dapat dilakukan </a:t>
            </a:r>
            <a:r>
              <a:rPr lang="id-ID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kurang dari </a:t>
            </a:r>
            <a:r>
              <a:rPr lang="en-US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5 </a:t>
            </a:r>
            <a:r>
              <a:rPr lang="id-ID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tahun </a:t>
            </a:r>
            <a:r>
              <a:rPr lang="id-ID" altLang="en-US" sz="2400" dirty="0" smtClean="0">
                <a:latin typeface="Berlin Sans FB" pitchFamily="34" charset="0"/>
              </a:rPr>
              <a:t>apabila satuan pendidikan yang bersangkutan mengajukan permohonan untuk akreditasi ulang. </a:t>
            </a:r>
            <a:endParaRPr lang="en-US" altLang="en-US" sz="2400" dirty="0" smtClean="0">
              <a:latin typeface="Berlin Sans FB" pitchFamily="34" charset="0"/>
            </a:endParaRPr>
          </a:p>
          <a:p>
            <a:pPr marL="457200" indent="-457200">
              <a:buFont typeface="Wingdings 2" pitchFamily="18" charset="2"/>
              <a:buNone/>
            </a:pPr>
            <a:r>
              <a:rPr lang="id-ID" altLang="en-US" sz="2400" dirty="0" smtClean="0">
                <a:latin typeface="Berlin Sans FB" pitchFamily="34" charset="0"/>
              </a:rPr>
              <a:t>(3) </a:t>
            </a:r>
            <a:r>
              <a:rPr lang="en-US" altLang="en-US" sz="2400" dirty="0" smtClean="0">
                <a:latin typeface="Berlin Sans FB" pitchFamily="34" charset="0"/>
              </a:rPr>
              <a:t>S</a:t>
            </a:r>
            <a:r>
              <a:rPr lang="id-ID" altLang="en-US" sz="2400" dirty="0" smtClean="0">
                <a:latin typeface="Berlin Sans FB" pitchFamily="34" charset="0"/>
              </a:rPr>
              <a:t>atuan pendidikan wajib mengajukan permohonan untuk diakreditasi kembali paling lambat </a:t>
            </a:r>
            <a:r>
              <a:rPr lang="en-US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6 </a:t>
            </a:r>
            <a:r>
              <a:rPr lang="id-ID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bulan </a:t>
            </a:r>
            <a:r>
              <a:rPr lang="id-ID" altLang="en-US" sz="2400" dirty="0" smtClean="0">
                <a:latin typeface="Berlin Sans FB" pitchFamily="34" charset="0"/>
              </a:rPr>
              <a:t>sebelum</a:t>
            </a:r>
            <a:r>
              <a:rPr lang="id-ID" altLang="en-US" sz="2400" dirty="0" smtClean="0">
                <a:solidFill>
                  <a:srgbClr val="FF0000"/>
                </a:solidFill>
                <a:latin typeface="Berlin Sans FB" pitchFamily="34" charset="0"/>
              </a:rPr>
              <a:t> </a:t>
            </a:r>
            <a:r>
              <a:rPr lang="id-ID" altLang="en-US" sz="2400" dirty="0" smtClean="0">
                <a:latin typeface="Berlin Sans FB" pitchFamily="34" charset="0"/>
              </a:rPr>
              <a:t>masa berlaku akreditasi berakhir. </a:t>
            </a:r>
            <a:endParaRPr lang="en-US" altLang="en-US" sz="2400" dirty="0" smtClean="0">
              <a:latin typeface="Berlin Sans FB" pitchFamily="34" charset="0"/>
            </a:endParaRPr>
          </a:p>
          <a:p>
            <a:pPr marL="457200" indent="-457200">
              <a:buFont typeface="Wingdings 2" pitchFamily="18" charset="2"/>
              <a:buNone/>
            </a:pPr>
            <a:r>
              <a:rPr lang="id-ID" altLang="en-US" sz="2400" dirty="0" smtClean="0">
                <a:latin typeface="Berlin Sans FB" pitchFamily="34" charset="0"/>
              </a:rPr>
              <a:t>(4) </a:t>
            </a:r>
            <a:r>
              <a:rPr lang="en-US" altLang="en-US" sz="2400" dirty="0" smtClean="0">
                <a:latin typeface="Berlin Sans FB" pitchFamily="34" charset="0"/>
              </a:rPr>
              <a:t>S</a:t>
            </a:r>
            <a:r>
              <a:rPr lang="id-ID" altLang="en-US" sz="2400" dirty="0" smtClean="0">
                <a:latin typeface="Berlin Sans FB" pitchFamily="34" charset="0"/>
              </a:rPr>
              <a:t>atuan pendidikan yang diusulkan untuk diakreditasi kembali</a:t>
            </a:r>
            <a:r>
              <a:rPr lang="en-US" altLang="en-US" sz="2400" dirty="0" smtClean="0">
                <a:latin typeface="Berlin Sans FB" pitchFamily="34" charset="0"/>
              </a:rPr>
              <a:t>,</a:t>
            </a:r>
            <a:r>
              <a:rPr lang="id-ID" altLang="en-US" sz="2400" dirty="0" smtClean="0">
                <a:latin typeface="Berlin Sans FB" pitchFamily="34" charset="0"/>
              </a:rPr>
              <a:t> dan belum dilakukan akreditasi oleh BAN-S/M</a:t>
            </a:r>
            <a:r>
              <a:rPr lang="en-US" altLang="en-US" sz="2400" dirty="0" smtClean="0">
                <a:latin typeface="Berlin Sans FB" pitchFamily="34" charset="0"/>
              </a:rPr>
              <a:t>, </a:t>
            </a:r>
            <a:r>
              <a:rPr lang="id-ID" altLang="en-US" sz="2400" dirty="0" smtClean="0">
                <a:latin typeface="Berlin Sans FB" pitchFamily="34" charset="0"/>
              </a:rPr>
              <a:t>tetap memiliki status terakreditasi sampai adanya penetapan status akreditasi baru oleh BAN-S/M. </a:t>
            </a:r>
            <a:endParaRPr lang="en-US" altLang="en-US" sz="2400" dirty="0" smtClean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815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304800" y="2590800"/>
            <a:ext cx="8534400" cy="4876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M</a:t>
            </a:r>
            <a:r>
              <a:rPr lang="id-ID" sz="2000" dirty="0">
                <a:latin typeface="Arial" charset="0"/>
              </a:rPr>
              <a:t>emiliki Surat Keputusan Pendirian/Operasional </a:t>
            </a:r>
            <a:r>
              <a:rPr lang="id-ID" sz="2000" dirty="0" smtClean="0">
                <a:latin typeface="Arial" charset="0"/>
              </a:rPr>
              <a:t>Sekolah/Madrasah;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err="1" smtClean="0">
                <a:latin typeface="Arial" charset="0"/>
              </a:rPr>
              <a:t>Memiliki</a:t>
            </a:r>
            <a:r>
              <a:rPr lang="en-US" sz="2000" dirty="0" smtClean="0">
                <a:latin typeface="Arial" charset="0"/>
              </a:rPr>
              <a:t> NPSN</a:t>
            </a:r>
            <a:endParaRPr lang="en-US" sz="2000" dirty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M</a:t>
            </a:r>
            <a:r>
              <a:rPr lang="id-ID" sz="2000" dirty="0">
                <a:latin typeface="Arial" charset="0"/>
              </a:rPr>
              <a:t>emiliki peserta didik pada semua tingkatan </a:t>
            </a:r>
            <a:r>
              <a:rPr lang="id-ID" sz="2000" dirty="0" smtClean="0">
                <a:latin typeface="Arial" charset="0"/>
              </a:rPr>
              <a:t>kelas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M</a:t>
            </a:r>
            <a:r>
              <a:rPr lang="id-ID" sz="2000" dirty="0">
                <a:latin typeface="Arial" charset="0"/>
              </a:rPr>
              <a:t>emiliki sarana dan prasarana </a:t>
            </a:r>
            <a:r>
              <a:rPr lang="id-ID" sz="2000" dirty="0" smtClean="0">
                <a:latin typeface="Arial" charset="0"/>
              </a:rPr>
              <a:t>pendidikan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M</a:t>
            </a:r>
            <a:r>
              <a:rPr lang="id-ID" sz="2000" dirty="0">
                <a:latin typeface="Arial" charset="0"/>
              </a:rPr>
              <a:t>emiliki pendidik dan tenaga </a:t>
            </a:r>
            <a:r>
              <a:rPr lang="id-ID" sz="2000" dirty="0" smtClean="0">
                <a:latin typeface="Arial" charset="0"/>
              </a:rPr>
              <a:t>kependidikan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M</a:t>
            </a:r>
            <a:r>
              <a:rPr lang="id-ID" sz="2000" dirty="0">
                <a:latin typeface="Arial" charset="0"/>
              </a:rPr>
              <a:t>elaksanakan kurikulum yang </a:t>
            </a:r>
            <a:r>
              <a:rPr lang="id-ID" sz="2000" dirty="0" smtClean="0">
                <a:latin typeface="Arial" charset="0"/>
              </a:rPr>
              <a:t>berlaku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T</a:t>
            </a:r>
            <a:r>
              <a:rPr lang="id-ID" sz="2000" dirty="0">
                <a:latin typeface="Arial" charset="0"/>
              </a:rPr>
              <a:t>elah menamatkan peserta </a:t>
            </a:r>
            <a:r>
              <a:rPr lang="id-ID" sz="2000" dirty="0" smtClean="0">
                <a:latin typeface="Arial" charset="0"/>
              </a:rPr>
              <a:t>didik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err="1" smtClean="0">
                <a:latin typeface="Arial" charset="0"/>
              </a:rPr>
              <a:t>Instrumen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Akreditasi</a:t>
            </a:r>
            <a:r>
              <a:rPr lang="en-US" sz="2000" dirty="0">
                <a:latin typeface="Arial" charset="0"/>
              </a:rPr>
              <a:t> yang </a:t>
            </a:r>
            <a:r>
              <a:rPr lang="en-US" sz="2000" dirty="0" err="1">
                <a:latin typeface="Arial" charset="0"/>
              </a:rPr>
              <a:t>sudah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 smtClean="0">
                <a:latin typeface="Arial" charset="0"/>
              </a:rPr>
              <a:t>diisi</a:t>
            </a:r>
            <a:endParaRPr lang="en-US" sz="2000" dirty="0" smtClean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err="1" smtClean="0">
                <a:latin typeface="Arial" charset="0"/>
              </a:rPr>
              <a:t>Instrumen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pengumpulan</a:t>
            </a:r>
            <a:r>
              <a:rPr lang="en-US" sz="2000" dirty="0">
                <a:latin typeface="Arial" charset="0"/>
              </a:rPr>
              <a:t> data </a:t>
            </a:r>
            <a:r>
              <a:rPr lang="en-US" sz="2000" dirty="0" err="1">
                <a:latin typeface="Arial" charset="0"/>
              </a:rPr>
              <a:t>dan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informasi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 smtClean="0">
                <a:latin typeface="Arial" charset="0"/>
              </a:rPr>
              <a:t>pendukung</a:t>
            </a:r>
            <a:endParaRPr lang="en-US" sz="2000" dirty="0">
              <a:latin typeface="Arial" charset="0"/>
            </a:endParaRP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smtClean="0">
                <a:latin typeface="Arial" charset="0"/>
              </a:rPr>
              <a:t>Data </a:t>
            </a:r>
            <a:r>
              <a:rPr lang="en-US" sz="2000" dirty="0" err="1">
                <a:latin typeface="Arial" charset="0"/>
              </a:rPr>
              <a:t>sarana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prasarana</a:t>
            </a:r>
            <a:r>
              <a:rPr lang="en-US" sz="2000" dirty="0">
                <a:latin typeface="Arial" charset="0"/>
              </a:rPr>
              <a:t> (</a:t>
            </a:r>
            <a:r>
              <a:rPr lang="en-US" sz="2000" dirty="0" err="1">
                <a:latin typeface="Arial" charset="0"/>
              </a:rPr>
              <a:t>didukung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oleh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beberapa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 smtClean="0">
                <a:latin typeface="Arial" charset="0"/>
              </a:rPr>
              <a:t>foto</a:t>
            </a:r>
            <a:r>
              <a:rPr lang="en-US" sz="2000" dirty="0" smtClean="0">
                <a:latin typeface="Arial" charset="0"/>
              </a:rPr>
              <a:t>)</a:t>
            </a:r>
          </a:p>
          <a:p>
            <a:pPr marL="693738" lvl="1" indent="-4587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000" dirty="0" err="1" smtClean="0">
                <a:latin typeface="Arial" charset="0"/>
              </a:rPr>
              <a:t>Foto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copy </a:t>
            </a:r>
            <a:r>
              <a:rPr lang="en-US" sz="2000" dirty="0" err="1">
                <a:latin typeface="Arial" charset="0"/>
              </a:rPr>
              <a:t>sertifikat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akreditasi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sebelumnya</a:t>
            </a:r>
            <a:endParaRPr lang="en-US" sz="2000" dirty="0">
              <a:latin typeface="Arial" charset="0"/>
            </a:endParaRPr>
          </a:p>
          <a:p>
            <a:pPr marL="914400" lvl="1" indent="-457200">
              <a:lnSpc>
                <a:spcPct val="150000"/>
              </a:lnSpc>
              <a:defRPr/>
            </a:pPr>
            <a:endParaRPr lang="en-US" sz="2000" dirty="0">
              <a:latin typeface="Arial" charset="0"/>
            </a:endParaRPr>
          </a:p>
          <a:p>
            <a:pPr marL="914400" lvl="1" indent="-457200">
              <a:lnSpc>
                <a:spcPct val="150000"/>
              </a:lnSpc>
              <a:defRPr/>
            </a:pPr>
            <a:endParaRPr lang="en-US" sz="2000" dirty="0">
              <a:latin typeface="Arial" charset="0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  <a:buClr>
                <a:srgbClr val="66FFFF"/>
              </a:buClr>
              <a:buSzPct val="75000"/>
              <a:buFont typeface="Wingdings" pitchFamily="2" charset="2"/>
              <a:buNone/>
              <a:defRPr/>
            </a:pPr>
            <a:endParaRPr lang="id-ID" sz="3200" dirty="0">
              <a:solidFill>
                <a:srgbClr val="C00000"/>
              </a:solidFill>
              <a:latin typeface="Maiandra GD" pitchFamily="34" charset="0"/>
              <a:cs typeface="Times New Roman" pitchFamily="18" charset="0"/>
            </a:endParaRPr>
          </a:p>
          <a:p>
            <a:pPr marL="450850" lvl="1" indent="6350" eaLnBrk="1" hangingPunct="1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  <a:buClr>
                <a:srgbClr val="66FFFF"/>
              </a:buClr>
              <a:buSzPct val="75000"/>
              <a:buFont typeface="Wingdings" pitchFamily="2" charset="2"/>
              <a:buNone/>
              <a:defRPr/>
            </a:pPr>
            <a:endParaRPr lang="en-US" sz="3200" dirty="0">
              <a:solidFill>
                <a:srgbClr val="0000CC"/>
              </a:solidFill>
              <a:latin typeface="Maiandra GD" pitchFamily="34" charset="0"/>
              <a:cs typeface="Times New Roman" pitchFamily="18" charset="0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685800" y="76200"/>
            <a:ext cx="7848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841375" eaLnBrk="1" hangingPunct="1"/>
            <a:r>
              <a:rPr lang="en-US" altLang="id-ID" sz="2800" u="sng" dirty="0">
                <a:solidFill>
                  <a:srgbClr val="0000CC"/>
                </a:solidFill>
                <a:latin typeface="Berlin Sans FB" pitchFamily="34" charset="0"/>
              </a:rPr>
              <a:t>PERSYARATAN  AKREDITASI SEKOLAH/MADRASAH</a:t>
            </a:r>
          </a:p>
        </p:txBody>
      </p:sp>
      <p:sp>
        <p:nvSpPr>
          <p:cNvPr id="5" name="Round Diagonal Corner Rectangle 4"/>
          <p:cNvSpPr/>
          <p:nvPr/>
        </p:nvSpPr>
        <p:spPr>
          <a:xfrm flipV="1">
            <a:off x="-12700" y="6705600"/>
            <a:ext cx="9144000" cy="152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281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57554" y="357166"/>
            <a:ext cx="5453090" cy="563563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Book Antiqua" panose="02040602050305030304" pitchFamily="18" charset="0"/>
              </a:rPr>
              <a:t>LANDASAN YURIDIS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d-ID"/>
          </a:p>
        </p:txBody>
      </p:sp>
      <p:sp>
        <p:nvSpPr>
          <p:cNvPr id="69678" name="AutoShape 46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69679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id-ID"/>
          </a:p>
        </p:txBody>
      </p:sp>
      <p:grpSp>
        <p:nvGrpSpPr>
          <p:cNvPr id="78" name="Group 77"/>
          <p:cNvGrpSpPr/>
          <p:nvPr/>
        </p:nvGrpSpPr>
        <p:grpSpPr>
          <a:xfrm>
            <a:off x="285720" y="1428736"/>
            <a:ext cx="8321714" cy="5151470"/>
            <a:chOff x="571472" y="1428736"/>
            <a:chExt cx="8321714" cy="5151470"/>
          </a:xfrm>
        </p:grpSpPr>
        <p:sp>
          <p:nvSpPr>
            <p:cNvPr id="69680" name="AutoShape 48"/>
            <p:cNvSpPr>
              <a:spLocks noChangeArrowheads="1"/>
            </p:cNvSpPr>
            <p:nvPr/>
          </p:nvSpPr>
          <p:spPr bwMode="gray">
            <a:xfrm>
              <a:off x="2571736" y="3714752"/>
              <a:ext cx="6321450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id-ID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PerMenDikBud Tahun 2016 Nomor 20, 21 , 22, 23 dan  24</a:t>
              </a:r>
              <a:endParaRPr lang="en-US" b="1" dirty="0"/>
            </a:p>
          </p:txBody>
        </p:sp>
        <p:sp>
          <p:nvSpPr>
            <p:cNvPr id="69681" name="AutoShape 49"/>
            <p:cNvSpPr>
              <a:spLocks noChangeArrowheads="1"/>
            </p:cNvSpPr>
            <p:nvPr/>
          </p:nvSpPr>
          <p:spPr bwMode="gray">
            <a:xfrm>
              <a:off x="2643174" y="3143248"/>
              <a:ext cx="4419600" cy="508000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/>
              <a:r>
                <a:rPr lang="id-ID" sz="2000" b="1" dirty="0">
                  <a:solidFill>
                    <a:schemeClr val="bg1"/>
                  </a:solidFill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PP 19 tahun 2005 Pasal 86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9682" name="AutoShape 50"/>
            <p:cNvSpPr>
              <a:spLocks noChangeArrowheads="1"/>
            </p:cNvSpPr>
            <p:nvPr/>
          </p:nvSpPr>
          <p:spPr bwMode="gray">
            <a:xfrm>
              <a:off x="2500298" y="2571744"/>
              <a:ext cx="5491186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id-ID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Peraturan Pemerintah Nomor 19 tahun 2005</a:t>
              </a:r>
              <a:endParaRPr lang="en-US" sz="2000" b="1" dirty="0"/>
            </a:p>
          </p:txBody>
        </p:sp>
        <p:sp>
          <p:nvSpPr>
            <p:cNvPr id="69683" name="AutoShape 51"/>
            <p:cNvSpPr>
              <a:spLocks noChangeArrowheads="1"/>
            </p:cNvSpPr>
            <p:nvPr/>
          </p:nvSpPr>
          <p:spPr bwMode="gray">
            <a:xfrm>
              <a:off x="2143108" y="2000240"/>
              <a:ext cx="5500710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Undang-Undang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No. 20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Tahun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2003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Pasal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</a:t>
              </a:r>
              <a:r>
                <a:rPr lang="id-ID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60</a:t>
              </a:r>
              <a:endParaRPr lang="en-US" sz="2000" b="1" dirty="0"/>
            </a:p>
          </p:txBody>
        </p:sp>
        <p:sp>
          <p:nvSpPr>
            <p:cNvPr id="69684" name="AutoShape 52"/>
            <p:cNvSpPr>
              <a:spLocks noChangeArrowheads="1"/>
            </p:cNvSpPr>
            <p:nvPr/>
          </p:nvSpPr>
          <p:spPr bwMode="gray">
            <a:xfrm>
              <a:off x="1571604" y="1428736"/>
              <a:ext cx="5378468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Undang-Undang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No. 20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Tahun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2003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Pasal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3</a:t>
              </a:r>
              <a:r>
                <a:rPr lang="en-US" sz="2000" b="1" dirty="0"/>
                <a:t> </a:t>
              </a:r>
            </a:p>
          </p:txBody>
        </p:sp>
        <p:grpSp>
          <p:nvGrpSpPr>
            <p:cNvPr id="69685" name="Group 53"/>
            <p:cNvGrpSpPr>
              <a:grpSpLocks/>
            </p:cNvGrpSpPr>
            <p:nvPr/>
          </p:nvGrpSpPr>
          <p:grpSpPr bwMode="auto">
            <a:xfrm>
              <a:off x="928662" y="1500174"/>
              <a:ext cx="381000" cy="381000"/>
              <a:chOff x="2078" y="1680"/>
              <a:chExt cx="1615" cy="1615"/>
            </a:xfrm>
          </p:grpSpPr>
          <p:sp>
            <p:nvSpPr>
              <p:cNvPr id="69686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687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688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89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90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91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69692" name="Group 60"/>
            <p:cNvGrpSpPr>
              <a:grpSpLocks/>
            </p:cNvGrpSpPr>
            <p:nvPr/>
          </p:nvGrpSpPr>
          <p:grpSpPr bwMode="auto">
            <a:xfrm>
              <a:off x="1500166" y="2071678"/>
              <a:ext cx="381000" cy="381000"/>
              <a:chOff x="2078" y="1680"/>
              <a:chExt cx="1615" cy="1615"/>
            </a:xfrm>
          </p:grpSpPr>
          <p:sp>
            <p:nvSpPr>
              <p:cNvPr id="69693" name="Oval 61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694" name="Oval 62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695" name="Oval 63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96" name="Oval 6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48BE67">
                      <a:gamma/>
                      <a:shade val="0"/>
                      <a:invGamma/>
                    </a:srgbClr>
                  </a:gs>
                  <a:gs pos="100000">
                    <a:srgbClr val="48BE67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97" name="Oval 65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698" name="Oval 6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48BE67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69699" name="Group 67"/>
            <p:cNvGrpSpPr>
              <a:grpSpLocks/>
            </p:cNvGrpSpPr>
            <p:nvPr/>
          </p:nvGrpSpPr>
          <p:grpSpPr bwMode="auto">
            <a:xfrm>
              <a:off x="1928794" y="2643182"/>
              <a:ext cx="381000" cy="381000"/>
              <a:chOff x="2078" y="1680"/>
              <a:chExt cx="1615" cy="1615"/>
            </a:xfrm>
          </p:grpSpPr>
          <p:sp>
            <p:nvSpPr>
              <p:cNvPr id="69700" name="Oval 68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01" name="Oval 69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02" name="Oval 70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03" name="Oval 71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21B3E1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04" name="Oval 72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05" name="Oval 73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21B3E1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69706" name="Group 74"/>
            <p:cNvGrpSpPr>
              <a:grpSpLocks/>
            </p:cNvGrpSpPr>
            <p:nvPr/>
          </p:nvGrpSpPr>
          <p:grpSpPr bwMode="auto">
            <a:xfrm>
              <a:off x="2214546" y="3214686"/>
              <a:ext cx="381000" cy="381000"/>
              <a:chOff x="2078" y="1680"/>
              <a:chExt cx="1615" cy="1615"/>
            </a:xfrm>
          </p:grpSpPr>
          <p:sp>
            <p:nvSpPr>
              <p:cNvPr id="69707" name="Oval 75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08" name="Oval 76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09" name="Oval 7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0" name="Oval 78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8D67E1">
                      <a:gamma/>
                      <a:shade val="0"/>
                      <a:invGamma/>
                    </a:srgbClr>
                  </a:gs>
                  <a:gs pos="100000">
                    <a:srgbClr val="8D67E1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1" name="Oval 7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2" name="Oval 80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8D67E1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69713" name="Group 81"/>
            <p:cNvGrpSpPr>
              <a:grpSpLocks/>
            </p:cNvGrpSpPr>
            <p:nvPr/>
          </p:nvGrpSpPr>
          <p:grpSpPr bwMode="auto">
            <a:xfrm>
              <a:off x="2143108" y="3929066"/>
              <a:ext cx="355600" cy="381000"/>
              <a:chOff x="2078" y="1680"/>
              <a:chExt cx="1615" cy="1615"/>
            </a:xfrm>
          </p:grpSpPr>
          <p:sp>
            <p:nvSpPr>
              <p:cNvPr id="69714" name="Oval 82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15" name="Oval 83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9716" name="Oval 8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7" name="Oval 85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E35E23">
                      <a:gamma/>
                      <a:shade val="0"/>
                      <a:invGamma/>
                    </a:srgbClr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8" name="Oval 8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719" name="Oval 87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E35E23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sp>
          <p:nvSpPr>
            <p:cNvPr id="46" name="AutoShape 48"/>
            <p:cNvSpPr>
              <a:spLocks noChangeArrowheads="1"/>
            </p:cNvSpPr>
            <p:nvPr/>
          </p:nvSpPr>
          <p:spPr bwMode="gray">
            <a:xfrm>
              <a:off x="2500298" y="4286256"/>
              <a:ext cx="6321450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id-ID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PerMenDikBud Tahun 2016 Nomor 20, 21 , 22, 23 dan  24</a:t>
              </a:r>
              <a:endParaRPr lang="en-US" b="1" dirty="0"/>
            </a:p>
          </p:txBody>
        </p:sp>
        <p:grpSp>
          <p:nvGrpSpPr>
            <p:cNvPr id="47" name="Group 81"/>
            <p:cNvGrpSpPr>
              <a:grpSpLocks/>
            </p:cNvGrpSpPr>
            <p:nvPr/>
          </p:nvGrpSpPr>
          <p:grpSpPr bwMode="auto">
            <a:xfrm>
              <a:off x="1214414" y="5643578"/>
              <a:ext cx="355600" cy="381000"/>
              <a:chOff x="2078" y="1680"/>
              <a:chExt cx="1615" cy="1615"/>
            </a:xfrm>
          </p:grpSpPr>
          <p:sp>
            <p:nvSpPr>
              <p:cNvPr id="48" name="Oval 82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9" name="Oval 83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0" name="Oval 8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51" name="Oval 85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E35E23">
                      <a:gamma/>
                      <a:shade val="0"/>
                      <a:invGamma/>
                    </a:srgbClr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52" name="Oval 8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53" name="Oval 87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E35E23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54" name="Group 81"/>
            <p:cNvGrpSpPr>
              <a:grpSpLocks/>
            </p:cNvGrpSpPr>
            <p:nvPr/>
          </p:nvGrpSpPr>
          <p:grpSpPr bwMode="auto">
            <a:xfrm>
              <a:off x="571472" y="6000768"/>
              <a:ext cx="355600" cy="381000"/>
              <a:chOff x="2078" y="1680"/>
              <a:chExt cx="1615" cy="1615"/>
            </a:xfrm>
          </p:grpSpPr>
          <p:sp>
            <p:nvSpPr>
              <p:cNvPr id="55" name="Oval 82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6" name="Oval 83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7" name="Oval 8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58" name="Oval 85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E35E23">
                      <a:gamma/>
                      <a:shade val="0"/>
                      <a:invGamma/>
                    </a:srgbClr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59" name="Oval 8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0" name="Oval 87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E35E23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sp>
          <p:nvSpPr>
            <p:cNvPr id="61" name="AutoShape 48"/>
            <p:cNvSpPr>
              <a:spLocks noChangeArrowheads="1"/>
            </p:cNvSpPr>
            <p:nvPr/>
          </p:nvSpPr>
          <p:spPr bwMode="gray">
            <a:xfrm>
              <a:off x="2285984" y="4929198"/>
              <a:ext cx="6321450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id-ID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Peraturan Menteri Agama Nomor 90 tahun 2013</a:t>
              </a:r>
              <a:endParaRPr lang="en-US" sz="2000" b="1" dirty="0">
                <a:latin typeface="Book Antiqua" panose="02040602050305030304" pitchFamily="18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62" name="AutoShape 48"/>
            <p:cNvSpPr>
              <a:spLocks noChangeArrowheads="1"/>
            </p:cNvSpPr>
            <p:nvPr/>
          </p:nvSpPr>
          <p:spPr bwMode="gray">
            <a:xfrm>
              <a:off x="2143108" y="5500702"/>
              <a:ext cx="2928958" cy="5080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RPJMN 2015-2019</a:t>
              </a:r>
              <a:endParaRPr lang="en-US" sz="2000" b="1" dirty="0">
                <a:latin typeface="Book Antiqua" panose="02040602050305030304" pitchFamily="18" charset="0"/>
                <a:ea typeface="Arial Narrow" charset="0"/>
                <a:cs typeface="Arial Narrow" charset="0"/>
              </a:endParaRPr>
            </a:p>
          </p:txBody>
        </p:sp>
        <p:sp>
          <p:nvSpPr>
            <p:cNvPr id="63" name="AutoShape 48"/>
            <p:cNvSpPr>
              <a:spLocks noChangeArrowheads="1"/>
            </p:cNvSpPr>
            <p:nvPr/>
          </p:nvSpPr>
          <p:spPr bwMode="gray">
            <a:xfrm>
              <a:off x="1500166" y="6072206"/>
              <a:ext cx="5072098" cy="50800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hangingPunct="0"/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Instruksi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Presiden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Nomor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9 </a:t>
              </a:r>
              <a:r>
                <a:rPr lang="en-GB" sz="2000" b="1" dirty="0" err="1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Tahun</a:t>
              </a:r>
              <a:r>
                <a:rPr lang="en-GB" sz="2000" b="1" dirty="0">
                  <a:latin typeface="Book Antiqua" panose="02040602050305030304" pitchFamily="18" charset="0"/>
                  <a:ea typeface="Arial Narrow" charset="0"/>
                  <a:cs typeface="Arial Narrow" charset="0"/>
                </a:rPr>
                <a:t> 2016</a:t>
              </a:r>
              <a:endParaRPr lang="en-US" sz="2000" b="1" dirty="0">
                <a:latin typeface="Book Antiqua" panose="02040602050305030304" pitchFamily="18" charset="0"/>
                <a:ea typeface="Arial Narrow" charset="0"/>
                <a:cs typeface="Arial Narrow" charset="0"/>
              </a:endParaRPr>
            </a:p>
          </p:txBody>
        </p:sp>
        <p:grpSp>
          <p:nvGrpSpPr>
            <p:cNvPr id="64" name="Group 81"/>
            <p:cNvGrpSpPr>
              <a:grpSpLocks/>
            </p:cNvGrpSpPr>
            <p:nvPr/>
          </p:nvGrpSpPr>
          <p:grpSpPr bwMode="auto">
            <a:xfrm>
              <a:off x="1714480" y="5072074"/>
              <a:ext cx="355600" cy="381000"/>
              <a:chOff x="2078" y="1680"/>
              <a:chExt cx="1615" cy="1615"/>
            </a:xfrm>
          </p:grpSpPr>
          <p:sp>
            <p:nvSpPr>
              <p:cNvPr id="65" name="Oval 82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6" name="Oval 83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7" name="Oval 8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8" name="Oval 85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E35E23">
                      <a:gamma/>
                      <a:shade val="0"/>
                      <a:invGamma/>
                    </a:srgbClr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69" name="Oval 8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70" name="Oval 87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E35E23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  <p:grpSp>
          <p:nvGrpSpPr>
            <p:cNvPr id="71" name="Group 81"/>
            <p:cNvGrpSpPr>
              <a:grpSpLocks/>
            </p:cNvGrpSpPr>
            <p:nvPr/>
          </p:nvGrpSpPr>
          <p:grpSpPr bwMode="auto">
            <a:xfrm>
              <a:off x="2000232" y="4429132"/>
              <a:ext cx="355600" cy="381000"/>
              <a:chOff x="2078" y="1680"/>
              <a:chExt cx="1615" cy="1615"/>
            </a:xfrm>
          </p:grpSpPr>
          <p:sp>
            <p:nvSpPr>
              <p:cNvPr id="72" name="Oval 82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3" name="Oval 83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" name="Oval 8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75" name="Oval 85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E35E23">
                      <a:gamma/>
                      <a:shade val="0"/>
                      <a:invGamma/>
                    </a:srgbClr>
                  </a:gs>
                  <a:gs pos="100000">
                    <a:srgbClr val="E35E23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76" name="Oval 8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77" name="Oval 87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E35E23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0506"/>
            <a:ext cx="5638800" cy="963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</p:pic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5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Ruang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Lingkup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Akreditasi</a:t>
            </a:r>
            <a:r>
              <a:rPr lang="en-US" sz="3600" b="1" dirty="0" smtClean="0">
                <a:solidFill>
                  <a:srgbClr val="FF0000"/>
                </a:solidFill>
              </a:rPr>
              <a:t> S/M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Berdasarkan</a:t>
            </a:r>
            <a:r>
              <a:rPr lang="en-US" dirty="0" smtClean="0"/>
              <a:t> 8 SNP 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Isi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Proses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Lulusan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Pendidik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Kependidikan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Prasarana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Pengelolaan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Pembiayaan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P-SM-3\Documents\asesor\POS AKREDITAS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88988"/>
            <a:ext cx="6248400" cy="584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POS AKREDITASI TAHUN 2019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904334"/>
              </p:ext>
            </p:extLst>
          </p:nvPr>
        </p:nvGraphicFramePr>
        <p:xfrm>
          <a:off x="457200" y="1066800"/>
          <a:ext cx="7867101" cy="5094516"/>
        </p:xfrm>
        <a:graphic>
          <a:graphicData uri="http://schemas.openxmlformats.org/drawingml/2006/table">
            <a:tbl>
              <a:tblPr/>
              <a:tblGrid>
                <a:gridCol w="481027"/>
                <a:gridCol w="1551698"/>
                <a:gridCol w="434475"/>
                <a:gridCol w="155169"/>
                <a:gridCol w="434475"/>
                <a:gridCol w="434475"/>
                <a:gridCol w="434475"/>
                <a:gridCol w="155169"/>
                <a:gridCol w="434475"/>
                <a:gridCol w="434475"/>
                <a:gridCol w="434475"/>
                <a:gridCol w="155169"/>
                <a:gridCol w="434475"/>
                <a:gridCol w="434475"/>
                <a:gridCol w="434475"/>
                <a:gridCol w="155169"/>
                <a:gridCol w="434475"/>
                <a:gridCol w="434475"/>
              </a:tblGrid>
              <a:tr h="4245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SD/MI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SMP/MTS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45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45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ISI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PROSES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SKL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PTK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SAPRAS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PENGELOLAAN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PENILAIAN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2303" y="161365"/>
            <a:ext cx="8562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id-ID" sz="2400" b="1" u="none" strike="noStrike" dirty="0">
                <a:solidFill>
                  <a:srgbClr val="FF0000"/>
                </a:solidFill>
                <a:effectLst/>
              </a:rPr>
              <a:t>REKAP BUTIR 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 </a:t>
            </a:r>
            <a:r>
              <a:rPr lang="id-ID" sz="2400" b="1" u="none" strike="noStrike" dirty="0">
                <a:solidFill>
                  <a:srgbClr val="FF0000"/>
                </a:solidFill>
                <a:effectLst/>
              </a:rPr>
              <a:t>PERANGKAT AKREDITASI 20</a:t>
            </a:r>
            <a:r>
              <a:rPr lang="en-US" sz="2400" b="1" u="none" strike="noStrike" dirty="0" smtClean="0">
                <a:solidFill>
                  <a:srgbClr val="FF0000"/>
                </a:solidFill>
                <a:effectLst/>
              </a:rPr>
              <a:t>1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7</a:t>
            </a:r>
            <a:endParaRPr lang="id-ID" sz="24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32363"/>
              </p:ext>
            </p:extLst>
          </p:nvPr>
        </p:nvGraphicFramePr>
        <p:xfrm>
          <a:off x="304800" y="1062444"/>
          <a:ext cx="8170829" cy="5185956"/>
        </p:xfrm>
        <a:graphic>
          <a:graphicData uri="http://schemas.openxmlformats.org/drawingml/2006/table">
            <a:tbl>
              <a:tblPr/>
              <a:tblGrid>
                <a:gridCol w="499597"/>
                <a:gridCol w="1611604"/>
                <a:gridCol w="451249"/>
                <a:gridCol w="161160"/>
                <a:gridCol w="451249"/>
                <a:gridCol w="451249"/>
                <a:gridCol w="451249"/>
                <a:gridCol w="161160"/>
                <a:gridCol w="451249"/>
                <a:gridCol w="451249"/>
                <a:gridCol w="451249"/>
                <a:gridCol w="161160"/>
                <a:gridCol w="451249"/>
                <a:gridCol w="451249"/>
                <a:gridCol w="451249"/>
                <a:gridCol w="161160"/>
                <a:gridCol w="451249"/>
                <a:gridCol w="451249"/>
              </a:tblGrid>
              <a:tr h="4321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SMA/MA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SMK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2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2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ISI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PROSES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SKL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PTK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SAPRAS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PENGELOLAAN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PEMBIAYAAN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PENILAIAN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7144" marR="714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2303" y="161365"/>
            <a:ext cx="8562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id-ID" sz="2400" b="1" u="none" strike="noStrike" dirty="0">
                <a:solidFill>
                  <a:srgbClr val="FF0000"/>
                </a:solidFill>
                <a:effectLst/>
              </a:rPr>
              <a:t>REKAP BUTIR 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 </a:t>
            </a:r>
            <a:r>
              <a:rPr lang="id-ID" sz="2400" b="1" u="none" strike="noStrike" dirty="0">
                <a:solidFill>
                  <a:srgbClr val="FF0000"/>
                </a:solidFill>
                <a:effectLst/>
              </a:rPr>
              <a:t>PERANGKAT AKREDITASI 20</a:t>
            </a:r>
            <a:r>
              <a:rPr lang="en-US" sz="2400" b="1" u="none" strike="noStrike" dirty="0" smtClean="0">
                <a:solidFill>
                  <a:srgbClr val="FF0000"/>
                </a:solidFill>
                <a:effectLst/>
              </a:rPr>
              <a:t>1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7</a:t>
            </a:r>
            <a:endParaRPr lang="id-ID" sz="24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1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38603"/>
              </p:ext>
            </p:extLst>
          </p:nvPr>
        </p:nvGraphicFramePr>
        <p:xfrm>
          <a:off x="323304" y="685800"/>
          <a:ext cx="8396153" cy="6042482"/>
        </p:xfrm>
        <a:graphic>
          <a:graphicData uri="http://schemas.openxmlformats.org/drawingml/2006/table">
            <a:tbl>
              <a:tblPr/>
              <a:tblGrid>
                <a:gridCol w="533348"/>
                <a:gridCol w="3697272"/>
                <a:gridCol w="4165533"/>
              </a:tblGrid>
              <a:tr h="6795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INSTRUMEN</a:t>
                      </a:r>
                      <a:r>
                        <a:rPr lang="en-US" sz="24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INSTRUMEN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2017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1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er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4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A </a:t>
                      </a:r>
                      <a:r>
                        <a:rPr lang="en-US" sz="1800" spc="1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U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g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gul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 </a:t>
                      </a:r>
                      <a:r>
                        <a:rPr lang="en-US" sz="1800" spc="2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ji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14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14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/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ma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 </a:t>
                      </a:r>
                      <a:r>
                        <a:rPr lang="en-US" sz="1800" spc="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er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8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khir</a:t>
                      </a:r>
                      <a:r>
                        <a:rPr lang="en-US" sz="1800" spc="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Akredit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(N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800" spc="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86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sampai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dengan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100 (86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8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0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645" marR="55880" algn="just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er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4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A </a:t>
                      </a:r>
                      <a:r>
                        <a:rPr lang="en-US" sz="1800" spc="1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U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g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gul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 </a:t>
                      </a:r>
                      <a:r>
                        <a:rPr lang="en-US" sz="1800" spc="2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ji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14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/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ma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 </a:t>
                      </a:r>
                      <a:r>
                        <a:rPr lang="en-US" sz="1800" spc="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er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8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khir</a:t>
                      </a:r>
                      <a:r>
                        <a:rPr lang="en-US" sz="1800" spc="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Akredit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(N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800" spc="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91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am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2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ngan</a:t>
                      </a:r>
                      <a:r>
                        <a:rPr lang="en-US" sz="1800" spc="12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00</a:t>
                      </a:r>
                      <a:r>
                        <a:rPr lang="en-US" sz="1800" spc="7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(9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8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0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7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645" marR="5651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Peringkat</a:t>
                      </a:r>
                      <a:r>
                        <a:rPr lang="en-US" sz="1800" spc="3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akredi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3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19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ik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800" spc="27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ji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2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kol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/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dra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11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mem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ol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Nilai</a:t>
                      </a:r>
                      <a:r>
                        <a:rPr lang="en-US" sz="1800" spc="2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Akhir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6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1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>
                          <a:latin typeface="Verdana"/>
                          <a:ea typeface="Verdana"/>
                          <a:cs typeface="Verdana"/>
                        </a:rPr>
                        <a:t>7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85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71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85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645" marR="5651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Peringkat</a:t>
                      </a:r>
                      <a:r>
                        <a:rPr lang="en-US" sz="1800" spc="3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akredi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3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19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ik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800" spc="27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ji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2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kol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/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dra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11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mem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ol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Nilai</a:t>
                      </a:r>
                      <a:r>
                        <a:rPr lang="en-US" sz="1800" spc="2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Akhir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6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1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>
                          <a:latin typeface="Verdana"/>
                          <a:ea typeface="Verdana"/>
                          <a:cs typeface="Verdana"/>
                        </a:rPr>
                        <a:t>8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>
                          <a:latin typeface="Verdana"/>
                          <a:ea typeface="Verdana"/>
                          <a:cs typeface="Verdana"/>
                        </a:rPr>
                        <a:t>9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0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81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90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7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Per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ngkat</a:t>
                      </a:r>
                      <a:r>
                        <a:rPr lang="en-US" sz="1800" spc="19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9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C</a:t>
                      </a:r>
                      <a:r>
                        <a:rPr lang="en-US" sz="1800" spc="6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(Cu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u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p)</a:t>
                      </a:r>
                      <a:r>
                        <a:rPr lang="en-US" sz="1800" spc="17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j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se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ah/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ah</a:t>
                      </a:r>
                      <a:r>
                        <a:rPr lang="en-US" sz="1800" spc="32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eh</a:t>
                      </a:r>
                      <a:r>
                        <a:rPr lang="en-US" sz="1800" spc="24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Ni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1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Akh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r 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6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135">
                          <a:latin typeface="Verdana"/>
                          <a:ea typeface="Verdana"/>
                          <a:cs typeface="Verdana"/>
                        </a:rPr>
                        <a:t> 56</a:t>
                      </a:r>
                      <a:r>
                        <a:rPr lang="en-US" sz="1800" spc="5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3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ng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30">
                          <a:latin typeface="Verdana"/>
                          <a:ea typeface="Verdana"/>
                          <a:cs typeface="Verdana"/>
                        </a:rPr>
                        <a:t> 70</a:t>
                      </a:r>
                      <a:r>
                        <a:rPr lang="en-US" sz="1800" spc="5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(56</a:t>
                      </a:r>
                      <a:r>
                        <a:rPr lang="en-US" sz="1800" spc="5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4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4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50">
                          <a:latin typeface="Verdana"/>
                          <a:ea typeface="Verdana"/>
                          <a:cs typeface="Verdana"/>
                        </a:rPr>
                        <a:t> 70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645" marR="5588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Per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ngkat</a:t>
                      </a:r>
                      <a:r>
                        <a:rPr lang="en-US" sz="1800" spc="1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9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C</a:t>
                      </a:r>
                      <a:r>
                        <a:rPr lang="en-US" sz="1800" spc="6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Cu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u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r>
                        <a:rPr lang="en-US" sz="1800" spc="17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j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ah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/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ah</a:t>
                      </a:r>
                      <a:r>
                        <a:rPr lang="en-US" sz="1800" spc="3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eh</a:t>
                      </a:r>
                      <a:r>
                        <a:rPr lang="en-US" sz="1800" spc="24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Akh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6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1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>
                          <a:latin typeface="Verdana"/>
                          <a:ea typeface="Verdana"/>
                          <a:cs typeface="Verdana"/>
                        </a:rPr>
                        <a:t>7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3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5" dirty="0">
                          <a:latin typeface="Verdana"/>
                          <a:ea typeface="Verdana"/>
                          <a:cs typeface="Verdana"/>
                        </a:rPr>
                        <a:t>8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0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(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71</a:t>
                      </a:r>
                      <a:r>
                        <a:rPr lang="en-US" sz="1800" spc="5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4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</a:rPr>
                        <a:t>&lt;</a:t>
                      </a:r>
                      <a:r>
                        <a:rPr lang="en-US" sz="1800" spc="5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80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2303" y="76200"/>
            <a:ext cx="8562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400" b="1" dirty="0" smtClean="0">
                <a:solidFill>
                  <a:srgbClr val="FF0000"/>
                </a:solidFill>
              </a:rPr>
              <a:t>PEMERINGKATAN HASIL 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AKREDITASI </a:t>
            </a:r>
            <a:r>
              <a:rPr lang="id-ID" sz="2400" b="1" u="none" strike="noStrike" dirty="0">
                <a:solidFill>
                  <a:srgbClr val="FF0000"/>
                </a:solidFill>
                <a:effectLst/>
              </a:rPr>
              <a:t>20</a:t>
            </a:r>
            <a:r>
              <a:rPr lang="en-US" sz="2400" b="1" u="none" strike="noStrike" dirty="0" smtClean="0">
                <a:solidFill>
                  <a:srgbClr val="FF0000"/>
                </a:solidFill>
                <a:effectLst/>
              </a:rPr>
              <a:t>1</a:t>
            </a:r>
            <a:r>
              <a:rPr lang="id-ID" sz="2400" b="1" u="none" strike="noStrike" dirty="0" smtClean="0">
                <a:solidFill>
                  <a:srgbClr val="FF0000"/>
                </a:solidFill>
                <a:effectLst/>
              </a:rPr>
              <a:t>7</a:t>
            </a:r>
            <a:endParaRPr lang="id-ID" sz="24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27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52425" y="5511802"/>
            <a:ext cx="8610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altLang="en-US" sz="2400" b="1">
                <a:solidFill>
                  <a:srgbClr val="1104BC"/>
                </a:solidFill>
              </a:rPr>
              <a:t>Sekolah/</a:t>
            </a:r>
            <a:r>
              <a:rPr lang="en-US" altLang="en-US" sz="2400" b="1">
                <a:solidFill>
                  <a:srgbClr val="1104BC"/>
                </a:solidFill>
              </a:rPr>
              <a:t>m</a:t>
            </a:r>
            <a:r>
              <a:rPr lang="id-ID" altLang="en-US" sz="2400" b="1">
                <a:solidFill>
                  <a:srgbClr val="1104BC"/>
                </a:solidFill>
              </a:rPr>
              <a:t>adrasah dinyatakan “Tidak Terakreditasi”</a:t>
            </a:r>
            <a:r>
              <a:rPr lang="en-US" altLang="en-US" sz="2400" b="1">
                <a:solidFill>
                  <a:srgbClr val="1104BC"/>
                </a:solidFill>
              </a:rPr>
              <a:t> </a:t>
            </a:r>
            <a:r>
              <a:rPr lang="id-ID" altLang="en-US" sz="2400" b="1">
                <a:solidFill>
                  <a:srgbClr val="1104BC"/>
                </a:solidFill>
              </a:rPr>
              <a:t>(TT) jika </a:t>
            </a:r>
            <a:r>
              <a:rPr lang="en-US" altLang="en-US" sz="2400" b="1">
                <a:solidFill>
                  <a:srgbClr val="1104BC"/>
                </a:solidFill>
              </a:rPr>
              <a:t>sekolah/madrasah </a:t>
            </a:r>
            <a:r>
              <a:rPr lang="id-ID" altLang="en-US" sz="2400" b="1">
                <a:solidFill>
                  <a:srgbClr val="1104BC"/>
                </a:solidFill>
              </a:rPr>
              <a:t>tidak </a:t>
            </a:r>
            <a:r>
              <a:rPr lang="en-US" altLang="en-US" sz="2400" b="1">
                <a:solidFill>
                  <a:srgbClr val="1104BC"/>
                </a:solidFill>
              </a:rPr>
              <a:t>meme</a:t>
            </a:r>
            <a:r>
              <a:rPr lang="id-ID" altLang="en-US" sz="2400" b="1">
                <a:solidFill>
                  <a:srgbClr val="1104BC"/>
                </a:solidFill>
              </a:rPr>
              <a:t>nuhi</a:t>
            </a:r>
            <a:r>
              <a:rPr lang="en-US" altLang="en-US" sz="2400" b="1">
                <a:solidFill>
                  <a:srgbClr val="1104BC"/>
                </a:solidFill>
              </a:rPr>
              <a:t> kriteria di atas.</a:t>
            </a:r>
            <a:endParaRPr lang="en-US" altLang="en-US" sz="2400">
              <a:solidFill>
                <a:srgbClr val="1104BC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731195"/>
              </p:ext>
            </p:extLst>
          </p:nvPr>
        </p:nvGraphicFramePr>
        <p:xfrm>
          <a:off x="457200" y="761999"/>
          <a:ext cx="8377517" cy="4749804"/>
        </p:xfrm>
        <a:graphic>
          <a:graphicData uri="http://schemas.openxmlformats.org/drawingml/2006/table">
            <a:tbl>
              <a:tblPr/>
              <a:tblGrid>
                <a:gridCol w="454594"/>
                <a:gridCol w="3604280"/>
                <a:gridCol w="4318643"/>
              </a:tblGrid>
              <a:tr h="1047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INSTRUMEN</a:t>
                      </a:r>
                      <a:r>
                        <a:rPr lang="en-US" sz="24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INSTRUMEN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2017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Mem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1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7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hir</a:t>
                      </a:r>
                      <a:r>
                        <a:rPr lang="en-US" sz="1800" spc="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sil</a:t>
                      </a:r>
                      <a:r>
                        <a:rPr lang="en-US" sz="1800" spc="8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red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seku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g-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kur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g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ya</a:t>
                      </a:r>
                      <a:r>
                        <a:rPr lang="en-US" sz="1800" spc="3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56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Mem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pe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ol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19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7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hir</a:t>
                      </a:r>
                      <a:r>
                        <a:rPr lang="en-US" sz="1800" spc="9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sil</a:t>
                      </a:r>
                      <a:r>
                        <a:rPr lang="en-US" sz="1800" spc="85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red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t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si</a:t>
                      </a:r>
                      <a:r>
                        <a:rPr lang="en-US" sz="1800" spc="16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seku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g-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kur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g</a:t>
                      </a:r>
                      <a:r>
                        <a:rPr lang="en-US" sz="1800" spc="5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ya</a:t>
                      </a:r>
                      <a:r>
                        <a:rPr lang="en-US" sz="1800" spc="32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7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1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Tidak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lebih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dari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dua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nilai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komponen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akreditasi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skala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ratusan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kurang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dari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 56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em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pe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19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7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m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7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St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ndar</a:t>
                      </a:r>
                      <a:r>
                        <a:rPr lang="en-US" sz="1800" spc="12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na</a:t>
                      </a:r>
                      <a:r>
                        <a:rPr lang="en-US" sz="1800" spc="1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Pr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s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r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ti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kur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ng</a:t>
                      </a:r>
                      <a:r>
                        <a:rPr lang="en-US" sz="1800" spc="11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ri</a:t>
                      </a:r>
                      <a:r>
                        <a:rPr lang="en-US" sz="1800" spc="7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61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Tid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10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1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6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7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75">
                          <a:latin typeface="Verdana"/>
                          <a:ea typeface="Verdana"/>
                          <a:cs typeface="Verdana"/>
                        </a:rPr>
                        <a:t> akreditasi skala ratusan kurang dari 40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Tid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10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10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6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nil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i</a:t>
                      </a:r>
                      <a:r>
                        <a:rPr lang="en-US" sz="1800" spc="7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k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mp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o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e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17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st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spc="5" dirty="0" err="1">
                          <a:latin typeface="Verdana"/>
                          <a:ea typeface="Verdana"/>
                          <a:cs typeface="Verdana"/>
                        </a:rPr>
                        <a:t>n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d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ar</a:t>
                      </a:r>
                      <a:r>
                        <a:rPr lang="en-US" sz="1800" spc="12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di</a:t>
                      </a:r>
                      <a:r>
                        <a:rPr lang="en-US" sz="1800" spc="35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b</a:t>
                      </a:r>
                      <a:r>
                        <a:rPr lang="en-US" sz="1800" spc="-5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w</a:t>
                      </a:r>
                      <a:r>
                        <a:rPr lang="en-US" sz="1800" spc="-10" dirty="0" err="1">
                          <a:latin typeface="Verdana"/>
                          <a:ea typeface="Verdana"/>
                          <a:cs typeface="Verdana"/>
                        </a:rPr>
                        <a:t>a</a:t>
                      </a:r>
                      <a:r>
                        <a:rPr lang="en-US" sz="1800" dirty="0" err="1">
                          <a:latin typeface="Verdana"/>
                          <a:ea typeface="Verdana"/>
                          <a:cs typeface="Verdana"/>
                        </a:rPr>
                        <a:t>h</a:t>
                      </a:r>
                      <a:r>
                        <a:rPr lang="en-US" sz="1800" spc="110" dirty="0">
                          <a:latin typeface="Verdana"/>
                          <a:ea typeface="Verdana"/>
                          <a:cs typeface="Verdana"/>
                        </a:rPr>
                        <a:t> </a:t>
                      </a:r>
                      <a:r>
                        <a:rPr lang="en-US" sz="1800" dirty="0">
                          <a:latin typeface="Verdana"/>
                          <a:ea typeface="Verdana"/>
                          <a:cs typeface="Verdana"/>
                        </a:rPr>
                        <a:t>5</a:t>
                      </a:r>
                      <a:r>
                        <a:rPr lang="en-US" sz="1800" spc="-5" dirty="0">
                          <a:latin typeface="Verdana"/>
                          <a:ea typeface="Verdana"/>
                          <a:cs typeface="Verdana"/>
                        </a:rPr>
                        <a:t>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2303" y="76200"/>
            <a:ext cx="8562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3200" b="1" dirty="0" smtClean="0">
                <a:solidFill>
                  <a:srgbClr val="FF0000"/>
                </a:solidFill>
              </a:rPr>
              <a:t>KRITERIA HASIL AKREDITASI</a:t>
            </a:r>
            <a:endParaRPr lang="id-ID" sz="32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sz="3000" dirty="0" smtClean="0">
                <a:latin typeface="Verdana" pitchFamily="34" charset="0"/>
                <a:ea typeface="Verdana" pitchFamily="34" charset="0"/>
              </a:rPr>
              <a:t>KEJUJURAN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MANDIRI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PROFESIONAL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KEADILAN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KESEJAJARAN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KETERBUKAAN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pPr lvl="0"/>
            <a:r>
              <a:rPr lang="en-US" sz="3000" dirty="0">
                <a:latin typeface="Verdana" pitchFamily="34" charset="0"/>
                <a:ea typeface="Verdana" pitchFamily="34" charset="0"/>
              </a:rPr>
              <a:t>BERTANGGUNGJAWAB</a:t>
            </a:r>
            <a:endParaRPr lang="en-GB" sz="3000" dirty="0">
              <a:latin typeface="Verdana" pitchFamily="34" charset="0"/>
              <a:ea typeface="Verdana" pitchFamily="34" charset="0"/>
            </a:endParaRP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72303" y="405825"/>
            <a:ext cx="8562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3200" b="1" dirty="0" smtClean="0">
                <a:solidFill>
                  <a:srgbClr val="FF0000"/>
                </a:solidFill>
              </a:rPr>
              <a:t>NORMA PELAKSANAAN </a:t>
            </a:r>
            <a:r>
              <a:rPr lang="en-US" sz="3200" b="1" dirty="0" smtClean="0">
                <a:solidFill>
                  <a:srgbClr val="FF0000"/>
                </a:solidFill>
              </a:rPr>
              <a:t>AKREDITASI</a:t>
            </a:r>
            <a:endParaRPr lang="id-ID" sz="32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2303" y="990600"/>
            <a:ext cx="8414497" cy="5638800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Menjunjung</a:t>
            </a:r>
            <a:r>
              <a:rPr lang="en-US" sz="4000" dirty="0"/>
              <a:t> </a:t>
            </a:r>
            <a:r>
              <a:rPr lang="en-US" sz="4000" dirty="0" err="1"/>
              <a:t>tinggi</a:t>
            </a:r>
            <a:r>
              <a:rPr lang="en-US" sz="4000" dirty="0"/>
              <a:t> </a:t>
            </a:r>
            <a:r>
              <a:rPr lang="en-US" sz="4000" dirty="0" err="1"/>
              <a:t>kejujuran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objektivitas</a:t>
            </a:r>
            <a:r>
              <a:rPr lang="en-US" sz="4000" dirty="0"/>
              <a:t>, </a:t>
            </a:r>
            <a:r>
              <a:rPr lang="en-US" sz="4000" dirty="0" err="1"/>
              <a:t>baik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niat</a:t>
            </a:r>
            <a:r>
              <a:rPr lang="en-US" sz="4000" dirty="0"/>
              <a:t>, </a:t>
            </a:r>
            <a:r>
              <a:rPr lang="en-US" sz="4000" dirty="0" err="1"/>
              <a:t>ucapan</a:t>
            </a:r>
            <a:r>
              <a:rPr lang="en-US" sz="4000" dirty="0"/>
              <a:t>, </a:t>
            </a:r>
            <a:r>
              <a:rPr lang="en-US" sz="4000" dirty="0" err="1"/>
              <a:t>maupun</a:t>
            </a:r>
            <a:r>
              <a:rPr lang="en-US" sz="4000" dirty="0"/>
              <a:t> </a:t>
            </a:r>
            <a:r>
              <a:rPr lang="en-US" sz="4000" dirty="0" err="1"/>
              <a:t>perbuatan</a:t>
            </a:r>
            <a:r>
              <a:rPr lang="en-US" sz="4000" dirty="0"/>
              <a:t>. 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Merahasiakan</a:t>
            </a:r>
            <a:r>
              <a:rPr lang="en-US" sz="4000" dirty="0"/>
              <a:t> </a:t>
            </a:r>
            <a:r>
              <a:rPr lang="en-US" sz="4000" dirty="0" err="1"/>
              <a:t>informasi</a:t>
            </a:r>
            <a:r>
              <a:rPr lang="en-US" sz="4000" dirty="0"/>
              <a:t> </a:t>
            </a:r>
            <a:r>
              <a:rPr lang="en-US" sz="4000" dirty="0" err="1"/>
              <a:t>tentang</a:t>
            </a:r>
            <a:r>
              <a:rPr lang="en-US" sz="4000" dirty="0"/>
              <a:t> </a:t>
            </a:r>
            <a:r>
              <a:rPr lang="en-US" sz="4000" dirty="0" err="1"/>
              <a:t>sekolah</a:t>
            </a:r>
            <a:r>
              <a:rPr lang="en-US" sz="4000" dirty="0"/>
              <a:t>/madrasah yang </a:t>
            </a:r>
            <a:r>
              <a:rPr lang="en-US" sz="4000" dirty="0" err="1"/>
              <a:t>diakreditasi</a:t>
            </a:r>
            <a:r>
              <a:rPr lang="en-US" sz="4000" dirty="0"/>
              <a:t>.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Bersikap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bertindak</a:t>
            </a:r>
            <a:r>
              <a:rPr lang="en-US" sz="4000" dirty="0"/>
              <a:t> </a:t>
            </a:r>
            <a:r>
              <a:rPr lang="en-US" sz="4000" dirty="0" err="1"/>
              <a:t>adil</a:t>
            </a:r>
            <a:r>
              <a:rPr lang="en-US" sz="4000" dirty="0"/>
              <a:t> yang </a:t>
            </a:r>
            <a:r>
              <a:rPr lang="en-US" sz="4000" dirty="0" err="1"/>
              <a:t>berarti</a:t>
            </a:r>
            <a:r>
              <a:rPr lang="en-US" sz="4000" dirty="0"/>
              <a:t> </a:t>
            </a:r>
            <a:r>
              <a:rPr lang="en-US" sz="4000" dirty="0" err="1"/>
              <a:t>tidak</a:t>
            </a:r>
            <a:r>
              <a:rPr lang="en-US" sz="4000" dirty="0"/>
              <a:t> </a:t>
            </a:r>
            <a:r>
              <a:rPr lang="en-US" sz="4000" dirty="0" err="1"/>
              <a:t>membedakan</a:t>
            </a:r>
            <a:r>
              <a:rPr lang="en-US" sz="4000" dirty="0"/>
              <a:t> </a:t>
            </a:r>
            <a:r>
              <a:rPr lang="en-US" sz="4000" dirty="0" err="1"/>
              <a:t>antara</a:t>
            </a:r>
            <a:r>
              <a:rPr lang="en-US" sz="4000" dirty="0"/>
              <a:t> </a:t>
            </a:r>
            <a:r>
              <a:rPr lang="en-US" sz="4000" dirty="0" err="1"/>
              <a:t>sekolah</a:t>
            </a:r>
            <a:r>
              <a:rPr lang="en-US" sz="4000" dirty="0"/>
              <a:t> </a:t>
            </a:r>
            <a:r>
              <a:rPr lang="en-US" sz="4000" dirty="0" err="1"/>
              <a:t>atau</a:t>
            </a:r>
            <a:r>
              <a:rPr lang="en-US" sz="4000" dirty="0"/>
              <a:t> madrasah, </a:t>
            </a:r>
            <a:r>
              <a:rPr lang="en-US" sz="4000" dirty="0" err="1"/>
              <a:t>negeri</a:t>
            </a:r>
            <a:r>
              <a:rPr lang="en-US" sz="4000" dirty="0"/>
              <a:t> </a:t>
            </a:r>
            <a:r>
              <a:rPr lang="en-US" sz="4000" dirty="0" err="1"/>
              <a:t>atau</a:t>
            </a:r>
            <a:r>
              <a:rPr lang="en-US" sz="4000" dirty="0"/>
              <a:t> </a:t>
            </a:r>
            <a:r>
              <a:rPr lang="en-US" sz="4000" dirty="0" err="1"/>
              <a:t>swasta</a:t>
            </a:r>
            <a:r>
              <a:rPr lang="en-US" sz="4000" dirty="0"/>
              <a:t>, </a:t>
            </a:r>
            <a:r>
              <a:rPr lang="en-US" sz="4000" dirty="0" err="1"/>
              <a:t>jauh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dekat</a:t>
            </a:r>
            <a:r>
              <a:rPr lang="en-US" sz="4000" dirty="0"/>
              <a:t>, </a:t>
            </a:r>
            <a:r>
              <a:rPr lang="en-US" sz="4000" dirty="0" err="1"/>
              <a:t>dan</a:t>
            </a:r>
            <a:r>
              <a:rPr lang="en-US" sz="4000" dirty="0"/>
              <a:t> status </a:t>
            </a:r>
            <a:r>
              <a:rPr lang="en-US" sz="4000" dirty="0" err="1"/>
              <a:t>awal</a:t>
            </a:r>
            <a:r>
              <a:rPr lang="en-US" sz="4000" dirty="0"/>
              <a:t> </a:t>
            </a:r>
            <a:r>
              <a:rPr lang="en-US" sz="4000" dirty="0" err="1"/>
              <a:t>akreditasi</a:t>
            </a:r>
            <a:r>
              <a:rPr lang="en-US" sz="4000" dirty="0"/>
              <a:t>.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Menjaga</a:t>
            </a:r>
            <a:r>
              <a:rPr lang="en-US" sz="4000" dirty="0"/>
              <a:t> </a:t>
            </a:r>
            <a:r>
              <a:rPr lang="en-US" sz="4000" dirty="0" err="1"/>
              <a:t>kehormatan</a:t>
            </a:r>
            <a:r>
              <a:rPr lang="en-US" sz="4000" dirty="0"/>
              <a:t> </a:t>
            </a:r>
            <a:r>
              <a:rPr lang="en-US" sz="4000" dirty="0" err="1"/>
              <a:t>diri</a:t>
            </a:r>
            <a:r>
              <a:rPr lang="en-US" sz="4000" dirty="0"/>
              <a:t>, </a:t>
            </a:r>
            <a:r>
              <a:rPr lang="en-US" sz="4000" dirty="0" err="1"/>
              <a:t>rendah</a:t>
            </a:r>
            <a:r>
              <a:rPr lang="en-US" sz="4000" dirty="0"/>
              <a:t> </a:t>
            </a:r>
            <a:r>
              <a:rPr lang="en-US" sz="4000" dirty="0" err="1"/>
              <a:t>hati</a:t>
            </a:r>
            <a:r>
              <a:rPr lang="en-US" sz="4000" dirty="0"/>
              <a:t>,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lugas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berkata</a:t>
            </a:r>
            <a:r>
              <a:rPr lang="en-US" sz="4000" dirty="0"/>
              <a:t>, </a:t>
            </a:r>
            <a:r>
              <a:rPr lang="en-US" sz="4000" dirty="0" err="1"/>
              <a:t>bersikap</a:t>
            </a:r>
            <a:r>
              <a:rPr lang="en-US" sz="4000" dirty="0"/>
              <a:t>,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bertindak</a:t>
            </a:r>
            <a:r>
              <a:rPr lang="en-US" sz="4000" dirty="0"/>
              <a:t>.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Mematuhi</a:t>
            </a:r>
            <a:r>
              <a:rPr lang="en-US" sz="4000" dirty="0"/>
              <a:t> </a:t>
            </a:r>
            <a:r>
              <a:rPr lang="en-US" sz="4000" dirty="0" err="1"/>
              <a:t>aturan</a:t>
            </a:r>
            <a:r>
              <a:rPr lang="en-US" sz="4000" dirty="0"/>
              <a:t> yang </a:t>
            </a:r>
            <a:r>
              <a:rPr lang="en-US" sz="4000" dirty="0" err="1"/>
              <a:t>berlaku</a:t>
            </a:r>
            <a:r>
              <a:rPr lang="en-US" sz="4000" dirty="0"/>
              <a:t> </a:t>
            </a:r>
            <a:r>
              <a:rPr lang="en-US" sz="4000" dirty="0" err="1"/>
              <a:t>bagi</a:t>
            </a:r>
            <a:r>
              <a:rPr lang="en-US" sz="4000" dirty="0"/>
              <a:t> </a:t>
            </a:r>
            <a:r>
              <a:rPr lang="en-US" sz="4000" dirty="0" err="1"/>
              <a:t>asesor</a:t>
            </a:r>
            <a:r>
              <a:rPr lang="en-US" sz="4000" dirty="0"/>
              <a:t>,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bersedia</a:t>
            </a:r>
            <a:r>
              <a:rPr lang="en-US" sz="4000" dirty="0"/>
              <a:t> </a:t>
            </a:r>
            <a:r>
              <a:rPr lang="en-US" sz="4000" dirty="0" err="1"/>
              <a:t>menerima</a:t>
            </a:r>
            <a:r>
              <a:rPr lang="en-US" sz="4000" dirty="0"/>
              <a:t> </a:t>
            </a:r>
            <a:r>
              <a:rPr lang="en-US" sz="4000" dirty="0" err="1"/>
              <a:t>konsekuensi</a:t>
            </a:r>
            <a:r>
              <a:rPr lang="en-US" sz="4000" dirty="0"/>
              <a:t> </a:t>
            </a:r>
            <a:r>
              <a:rPr lang="en-US" sz="4000" dirty="0" err="1"/>
              <a:t>atas</a:t>
            </a:r>
            <a:r>
              <a:rPr lang="en-US" sz="4000" dirty="0"/>
              <a:t> </a:t>
            </a:r>
            <a:r>
              <a:rPr lang="en-US" sz="4000" dirty="0" err="1"/>
              <a:t>pelanggaran</a:t>
            </a:r>
            <a:r>
              <a:rPr lang="en-US" sz="4000" dirty="0"/>
              <a:t> yang </a:t>
            </a:r>
            <a:r>
              <a:rPr lang="en-US" sz="4000" dirty="0" err="1"/>
              <a:t>dilakukan</a:t>
            </a:r>
            <a:r>
              <a:rPr lang="en-US" sz="4000" dirty="0"/>
              <a:t>.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r>
              <a:rPr lang="en-US" sz="4000" dirty="0" err="1"/>
              <a:t>Menciptakan</a:t>
            </a:r>
            <a:r>
              <a:rPr lang="en-US" sz="4000" dirty="0"/>
              <a:t> </a:t>
            </a:r>
            <a:r>
              <a:rPr lang="en-US" sz="4000" dirty="0" err="1"/>
              <a:t>suasana</a:t>
            </a:r>
            <a:r>
              <a:rPr lang="en-US" sz="4000" dirty="0"/>
              <a:t> </a:t>
            </a:r>
            <a:r>
              <a:rPr lang="en-US" sz="4000" dirty="0" err="1"/>
              <a:t>kondusif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tidak</a:t>
            </a:r>
            <a:r>
              <a:rPr lang="en-US" sz="4000" dirty="0"/>
              <a:t> </a:t>
            </a:r>
            <a:r>
              <a:rPr lang="en-US" sz="4000" dirty="0" err="1"/>
              <a:t>menekan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melakukan</a:t>
            </a:r>
            <a:r>
              <a:rPr lang="en-US" sz="4000" dirty="0"/>
              <a:t> </a:t>
            </a:r>
            <a:r>
              <a:rPr lang="en-US" sz="4000" dirty="0" err="1"/>
              <a:t>kegiatan</a:t>
            </a:r>
            <a:r>
              <a:rPr lang="en-US" sz="4000" dirty="0"/>
              <a:t> </a:t>
            </a:r>
            <a:r>
              <a:rPr lang="en-US" sz="4000" dirty="0" err="1"/>
              <a:t>visitasi</a:t>
            </a:r>
            <a:r>
              <a:rPr lang="en-US" sz="4000" dirty="0"/>
              <a:t>. </a:t>
            </a:r>
            <a:endParaRPr lang="en-GB" sz="4000" dirty="0"/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72303" y="76200"/>
            <a:ext cx="8562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3600" b="1" dirty="0" smtClean="0">
                <a:solidFill>
                  <a:srgbClr val="FF0000"/>
                </a:solidFill>
              </a:rPr>
              <a:t>ETIKA ASESOR</a:t>
            </a:r>
            <a:endParaRPr lang="id-ID" sz="36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73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7"/>
            </a:pP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/>
              <a:t>kesepakatan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bargaining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,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haknya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asesor</a:t>
            </a:r>
            <a:r>
              <a:rPr lang="en-US" dirty="0"/>
              <a:t>.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Bersahabat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. 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Menghormati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. 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asesor</a:t>
            </a:r>
            <a:r>
              <a:rPr lang="en-US" dirty="0"/>
              <a:t>.  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mendebat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yang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responden</a:t>
            </a:r>
            <a:r>
              <a:rPr lang="en-US" dirty="0"/>
              <a:t>. 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menanyakan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.</a:t>
            </a:r>
            <a:endParaRPr lang="en-GB" dirty="0"/>
          </a:p>
          <a:p>
            <a:pPr marL="514350" lvl="0" indent="-514350">
              <a:buFont typeface="+mj-lt"/>
              <a:buAutoNum type="arabicPeriod" startAt="7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intervensi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merekayasa</a:t>
            </a:r>
            <a:r>
              <a:rPr lang="en-US" dirty="0"/>
              <a:t> </a:t>
            </a:r>
            <a:r>
              <a:rPr lang="en-US" dirty="0" err="1"/>
              <a:t>nilai</a:t>
            </a:r>
            <a:endParaRPr lang="en-GB" dirty="0"/>
          </a:p>
          <a:p>
            <a:pPr marL="514350" indent="-514350">
              <a:buFont typeface="+mj-lt"/>
              <a:buAutoNum type="arabicPeriod" startAt="7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72303" y="76200"/>
            <a:ext cx="8562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3600" b="1" dirty="0" smtClean="0">
                <a:solidFill>
                  <a:srgbClr val="FF0000"/>
                </a:solidFill>
              </a:rPr>
              <a:t>ETIKA ASESOR</a:t>
            </a:r>
            <a:endParaRPr lang="id-ID" sz="36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08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833B39-4C4A-4C28-BF87-EFAFCE6D1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38200"/>
            <a:ext cx="7886700" cy="5723164"/>
          </a:xfrm>
        </p:spPr>
        <p:txBody>
          <a:bodyPr>
            <a:norm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A.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RASIONAL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342900" indent="0" algn="just">
              <a:spcAft>
                <a:spcPts val="600"/>
              </a:spcAft>
              <a:buNone/>
            </a:pPr>
            <a:r>
              <a:rPr lang="id-ID" dirty="0">
                <a:latin typeface="Arial" pitchFamily="34" charset="0"/>
                <a:cs typeface="Arial" pitchFamily="34" charset="0"/>
              </a:rPr>
              <a:t>Laporan visitasi yang disampaikan oleh asesor perlu divalidasi, untuk menjamin proses dan hasil akreditasi kredibel dan dapat dipertanggungjawabkan.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d-ID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B.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TUJUAN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571500" lvl="0" algn="just"/>
            <a:r>
              <a:rPr lang="id-ID" dirty="0">
                <a:latin typeface="Arial" pitchFamily="34" charset="0"/>
                <a:cs typeface="Arial" pitchFamily="34" charset="0"/>
              </a:rPr>
              <a:t>Menjamin proses visitasi sesuai dengan ketentuan.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571500" lvl="0" algn="just">
              <a:spcAft>
                <a:spcPts val="600"/>
              </a:spcAft>
            </a:pPr>
            <a:r>
              <a:rPr lang="id-ID" dirty="0">
                <a:latin typeface="Arial" pitchFamily="34" charset="0"/>
                <a:cs typeface="Arial" pitchFamily="34" charset="0"/>
              </a:rPr>
              <a:t>Menjamin hasil visitasi sesuai kondisi objektif.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lvl="0" indent="0" algn="just">
              <a:spcAft>
                <a:spcPts val="600"/>
              </a:spcAft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C.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RUANG LINGKUP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342900" indent="0" algn="just">
              <a:spcAft>
                <a:spcPts val="600"/>
              </a:spcAft>
              <a:buNone/>
            </a:pPr>
            <a:r>
              <a:rPr lang="id-ID" dirty="0">
                <a:latin typeface="Arial" pitchFamily="34" charset="0"/>
                <a:cs typeface="Arial" pitchFamily="34" charset="0"/>
              </a:rPr>
              <a:t>Prosedur ini berlaku bagi BAN-S/M, BAN-S/M Provinsi, Tim Ahli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Sekretariat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id-ID" dirty="0">
                <a:latin typeface="Arial" pitchFamily="34" charset="0"/>
                <a:cs typeface="Arial" pitchFamily="34" charset="0"/>
              </a:rPr>
              <a:t>BAN-S/M, Tim Sekretariat BAN-S/M Provinsi, dan KPA-S/M dalam melakukan validasi proses dan hasil visitasi.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2303" y="76200"/>
            <a:ext cx="85624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800" b="1" dirty="0" smtClean="0">
                <a:solidFill>
                  <a:srgbClr val="FF0000"/>
                </a:solidFill>
              </a:rPr>
              <a:t>VALIDASI PROSES DAN HASIL VISITASI</a:t>
            </a:r>
            <a:endParaRPr lang="id-ID" sz="28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7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833B39-4C4A-4C28-BF87-EFAFCE6D1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91013"/>
            <a:ext cx="7886700" cy="580480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A.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RASIONAL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400050" indent="0">
              <a:spcAft>
                <a:spcPts val="1200"/>
              </a:spcAft>
              <a:buNone/>
            </a:pPr>
            <a:r>
              <a:rPr lang="id-ID" dirty="0">
                <a:latin typeface="Arial" pitchFamily="34" charset="0"/>
                <a:cs typeface="Arial" pitchFamily="34" charset="0"/>
              </a:rPr>
              <a:t>Setelah validasi proses dan hasil visitasi, BAN-S/M Provinsi melaksanakan verifikasi hasil validasi dan penyusunan rekomendasi. Kegiatan ini dilakukan agar penetapan hasil akreditasi benar-benar objektif sesuai dengan keadaan sekolah/madrasah.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B.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TUJUAN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628650" lvl="0"/>
            <a:r>
              <a:rPr lang="id-ID" dirty="0">
                <a:latin typeface="Arial" pitchFamily="34" charset="0"/>
                <a:cs typeface="Arial" pitchFamily="34" charset="0"/>
              </a:rPr>
              <a:t>Melakukan pengecekan hasil validasi proses dan hasil visitasi.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628650" lvl="0">
              <a:spcAft>
                <a:spcPts val="1200"/>
              </a:spcAft>
            </a:pPr>
            <a:r>
              <a:rPr lang="id-ID" dirty="0">
                <a:latin typeface="Arial" pitchFamily="34" charset="0"/>
                <a:cs typeface="Arial" pitchFamily="34" charset="0"/>
              </a:rPr>
              <a:t>Menyusun rekomendasi.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C.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RUANG LINGKUP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400050" indent="0">
              <a:spcAft>
                <a:spcPts val="1200"/>
              </a:spcAft>
              <a:buNone/>
            </a:pPr>
            <a:r>
              <a:rPr lang="id-ID" dirty="0">
                <a:latin typeface="Arial" pitchFamily="34" charset="0"/>
                <a:cs typeface="Arial" pitchFamily="34" charset="0"/>
              </a:rPr>
              <a:t>Prosedur ini berlaku bagi BAN-S/M dan BAN-S/M Provinsi untuk melakukan verifikasi hasil validasi dan penyusunan rekomendasi.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CD5151FA-0095-4AA0-99FF-C0824BF404B3}"/>
              </a:ext>
            </a:extLst>
          </p:cNvPr>
          <p:cNvSpPr txBox="1">
            <a:spLocks/>
          </p:cNvSpPr>
          <p:nvPr/>
        </p:nvSpPr>
        <p:spPr>
          <a:xfrm>
            <a:off x="457200" y="101600"/>
            <a:ext cx="8229600" cy="736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VERIFIKASI HASIL VALIDASI DAN</a:t>
            </a:r>
            <a:endPara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d-ID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PENYUSUNAN REKOMENDASI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5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754765"/>
              </p:ext>
            </p:extLst>
          </p:nvPr>
        </p:nvGraphicFramePr>
        <p:xfrm>
          <a:off x="304799" y="990600"/>
          <a:ext cx="8381999" cy="525780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58091"/>
                <a:gridCol w="831272"/>
                <a:gridCol w="658091"/>
                <a:gridCol w="658091"/>
                <a:gridCol w="658091"/>
                <a:gridCol w="658091"/>
                <a:gridCol w="658091"/>
                <a:gridCol w="658091"/>
                <a:gridCol w="658091"/>
                <a:gridCol w="658091"/>
                <a:gridCol w="813954"/>
                <a:gridCol w="813954"/>
              </a:tblGrid>
              <a:tr h="10137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effectLst/>
                        </a:rPr>
                        <a:t>NO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SEKOLAH/ MADRASAH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effectLst/>
                        </a:rPr>
                        <a:t>PERINGKAT AKREDITASI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JUMLAH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1332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B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TT 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SD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423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63%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669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MI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38%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23%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SMP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55%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MTS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37%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53%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SMA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MA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SMK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31%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885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555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54%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213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effectLst/>
                        </a:rPr>
                        <a:t>1024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CD5151FA-0095-4AA0-99FF-C0824BF404B3}"/>
              </a:ext>
            </a:extLst>
          </p:cNvPr>
          <p:cNvSpPr txBox="1">
            <a:spLocks/>
          </p:cNvSpPr>
          <p:nvPr/>
        </p:nvSpPr>
        <p:spPr>
          <a:xfrm>
            <a:off x="457200" y="177800"/>
            <a:ext cx="8229600" cy="736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HASIL AKREDITASI SEKOLAH/MADRASAH TAHUN 201</a:t>
            </a:r>
            <a:r>
              <a:rPr lang="id-ID" sz="2400" b="1" dirty="0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8</a:t>
            </a:r>
            <a:endParaRPr lang="en-US" sz="16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CD5151FA-0095-4AA0-99FF-C0824BF404B3}"/>
              </a:ext>
            </a:extLst>
          </p:cNvPr>
          <p:cNvSpPr txBox="1">
            <a:spLocks/>
          </p:cNvSpPr>
          <p:nvPr/>
        </p:nvSpPr>
        <p:spPr>
          <a:xfrm>
            <a:off x="609600" y="254000"/>
            <a:ext cx="8229600" cy="736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33626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*TT = TIDAK TERAKREDITASI 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3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96"/>
          <p:cNvSpPr txBox="1">
            <a:spLocks noChangeArrowheads="1"/>
          </p:cNvSpPr>
          <p:nvPr/>
        </p:nvSpPr>
        <p:spPr bwMode="auto">
          <a:xfrm>
            <a:off x="304800" y="358913"/>
            <a:ext cx="85344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/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PERSENTASE PERINGKAT AKREDITASI SEKOLAH/MADRASAH TAHUN 2018</a:t>
            </a:r>
            <a:endParaRPr lang="en-US" sz="1400" dirty="0">
              <a:solidFill>
                <a:srgbClr val="FF0000"/>
              </a:solidFill>
              <a:cs typeface="Arial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075769014"/>
              </p:ext>
            </p:extLst>
          </p:nvPr>
        </p:nvGraphicFramePr>
        <p:xfrm>
          <a:off x="1524000" y="1397000"/>
          <a:ext cx="65532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5334000" y="5081321"/>
            <a:ext cx="2743200" cy="1323439"/>
          </a:xfrm>
          <a:prstGeom prst="rect">
            <a:avLst/>
          </a:prstGeom>
          <a:solidFill>
            <a:srgbClr val="7CCA62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rgbClr val="7CCA62">
                <a:shade val="9000"/>
                <a:satMod val="105000"/>
                <a:alpha val="4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342900" marR="0" lvl="0" indent="-342900" algn="ctr" defTabSz="571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  <a:tab pos="1320800" algn="l"/>
                <a:tab pos="2057400" algn="l"/>
                <a:tab pos="3263900" algn="l"/>
              </a:tabLst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A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=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216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S/M    =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2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1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%</a:t>
            </a:r>
          </a:p>
          <a:p>
            <a:pPr marL="342900" marR="0" lvl="0" indent="-342900" algn="ctr" defTabSz="571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  <a:tab pos="1320800" algn="l"/>
                <a:tab pos="2057400" algn="l"/>
                <a:tab pos="3263900" algn="l"/>
              </a:tabLst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B	=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555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S/M    =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54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%</a:t>
            </a:r>
          </a:p>
          <a:p>
            <a:pPr marL="342900" marR="0" lvl="0" indent="-342900" algn="ctr" defTabSz="571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  <a:tab pos="1320800" algn="l"/>
                <a:tab pos="2057400" algn="l"/>
                <a:tab pos="3263900" algn="l"/>
              </a:tabLst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C	=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213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S/M    =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21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%</a:t>
            </a:r>
          </a:p>
          <a:p>
            <a:pPr marL="342900" marR="0" lvl="0" indent="-342900" algn="ctr" defTabSz="571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  <a:tab pos="1320800" algn="l"/>
                <a:tab pos="2057400" algn="l"/>
                <a:tab pos="3263900" algn="l"/>
              </a:tabLst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TT	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=  </a:t>
            </a:r>
            <a:r>
              <a:rPr kumimoji="0" lang="id-ID" sz="160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40</a:t>
            </a:r>
            <a:r>
              <a:rPr kumimoji="0" lang="en-US" sz="1600" i="0" u="sng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S/M    </a:t>
            </a:r>
            <a:r>
              <a:rPr kumimoji="0" lang="en-US" sz="160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=   </a:t>
            </a:r>
            <a:r>
              <a:rPr kumimoji="0" lang="id-ID" sz="160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4</a:t>
            </a:r>
            <a:r>
              <a:rPr kumimoji="0" lang="en-US" sz="160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%</a:t>
            </a:r>
          </a:p>
          <a:p>
            <a:pPr marL="342900" marR="0" lvl="0" indent="-342900" algn="ctr" defTabSz="571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8700" algn="l"/>
                <a:tab pos="1320800" algn="l"/>
                <a:tab pos="2057400" algn="l"/>
                <a:tab pos="3263900" algn="l"/>
              </a:tabLst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0" lang="id-ID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1024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</a:rPr>
              <a:t>	      100%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93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CD5151FA-0095-4AA0-99FF-C0824BF404B3}"/>
              </a:ext>
            </a:extLst>
          </p:cNvPr>
          <p:cNvSpPr txBox="1">
            <a:spLocks/>
          </p:cNvSpPr>
          <p:nvPr/>
        </p:nvSpPr>
        <p:spPr>
          <a:xfrm>
            <a:off x="457200" y="177800"/>
            <a:ext cx="8229600" cy="736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HASIL AKREDITASI SEKOLAH/MADRASAH </a:t>
            </a:r>
            <a:r>
              <a:rPr lang="en-US" sz="2800" b="1" dirty="0" err="1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tahap</a:t>
            </a:r>
            <a:r>
              <a:rPr lang="en-US" sz="2800" b="1" dirty="0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 1 </a:t>
            </a:r>
            <a:r>
              <a:rPr lang="en-US" sz="2800" b="1" dirty="0" err="1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tahun</a:t>
            </a:r>
            <a:r>
              <a:rPr lang="en-US" sz="2800" b="1" dirty="0" smtClean="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 2019</a:t>
            </a:r>
            <a:endParaRPr lang="en-US" sz="18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CD5151FA-0095-4AA0-99FF-C0824BF404B3}"/>
              </a:ext>
            </a:extLst>
          </p:cNvPr>
          <p:cNvSpPr txBox="1">
            <a:spLocks/>
          </p:cNvSpPr>
          <p:nvPr/>
        </p:nvSpPr>
        <p:spPr>
          <a:xfrm>
            <a:off x="609600" y="254000"/>
            <a:ext cx="8229600" cy="736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33626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*TT = TIDAK TERAKREDITASI 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2050" name="Picture 2" descr="C:\Users\BAP-SM-3\Documents\asesor\rekap has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3950"/>
            <a:ext cx="890270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116</TotalTime>
  <Words>1517</Words>
  <Application>Microsoft Office PowerPoint</Application>
  <PresentationFormat>On-screen Show (4:3)</PresentationFormat>
  <Paragraphs>578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Arial Black</vt:lpstr>
      <vt:lpstr>Arial Narrow</vt:lpstr>
      <vt:lpstr>Berlin Sans FB</vt:lpstr>
      <vt:lpstr>Book Antiqua</vt:lpstr>
      <vt:lpstr>Calibri</vt:lpstr>
      <vt:lpstr>Century Schoolbook</vt:lpstr>
      <vt:lpstr>Maiandra GD</vt:lpstr>
      <vt:lpstr>Times New Roman</vt:lpstr>
      <vt:lpstr>Verdana</vt:lpstr>
      <vt:lpstr>Wingdings</vt:lpstr>
      <vt:lpstr>Wingdings 2</vt:lpstr>
      <vt:lpstr>Oriel</vt:lpstr>
      <vt:lpstr>AZAS LEGALITAS AKREDITASI</vt:lpstr>
      <vt:lpstr>PowerPoint Presentation</vt:lpstr>
      <vt:lpstr> Masa Berlaku Akreditasi  (Permendikbud 59/2012, Pasal 8)</vt:lpstr>
      <vt:lpstr>PowerPoint Presentation</vt:lpstr>
      <vt:lpstr>LANDASAN YURIDIS</vt:lpstr>
      <vt:lpstr>Ruang Lingkup Akreditasi S/M</vt:lpstr>
      <vt:lpstr>POS AKREDITASI TAHUN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BAP-SM-3</dc:creator>
  <cp:lastModifiedBy>Windows User</cp:lastModifiedBy>
  <cp:revision>27</cp:revision>
  <dcterms:created xsi:type="dcterms:W3CDTF">2019-09-18T06:31:02Z</dcterms:created>
  <dcterms:modified xsi:type="dcterms:W3CDTF">2019-09-24T12:56:37Z</dcterms:modified>
</cp:coreProperties>
</file>