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34" r:id="rId3"/>
    <p:sldId id="260" r:id="rId4"/>
    <p:sldId id="265" r:id="rId5"/>
    <p:sldId id="2806" r:id="rId6"/>
    <p:sldId id="282" r:id="rId7"/>
    <p:sldId id="263" r:id="rId8"/>
    <p:sldId id="2797" r:id="rId9"/>
    <p:sldId id="264" r:id="rId10"/>
    <p:sldId id="2809" r:id="rId11"/>
    <p:sldId id="2795" r:id="rId12"/>
    <p:sldId id="2808" r:id="rId13"/>
    <p:sldId id="2832" r:id="rId14"/>
    <p:sldId id="2810" r:id="rId15"/>
    <p:sldId id="2820" r:id="rId16"/>
    <p:sldId id="2814" r:id="rId17"/>
    <p:sldId id="2831" r:id="rId18"/>
    <p:sldId id="2828" r:id="rId19"/>
    <p:sldId id="2802" r:id="rId20"/>
    <p:sldId id="436" r:id="rId21"/>
    <p:sldId id="259" r:id="rId22"/>
    <p:sldId id="437" r:id="rId23"/>
    <p:sldId id="438" r:id="rId24"/>
    <p:sldId id="2816" r:id="rId25"/>
  </p:sldIdLst>
  <p:sldSz cx="12192000" cy="6858000"/>
  <p:notesSz cx="6797675" cy="9928225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hyak" initials="i" lastIdx="1" clrIdx="0">
    <p:extLst>
      <p:ext uri="{19B8F6BF-5375-455C-9EA6-DF929625EA0E}">
        <p15:presenceInfo xmlns:p15="http://schemas.microsoft.com/office/powerpoint/2012/main" userId="ihy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B6C"/>
    <a:srgbClr val="F3801A"/>
    <a:srgbClr val="23C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89495" autoAdjust="0"/>
  </p:normalViewPr>
  <p:slideViewPr>
    <p:cSldViewPr snapToGrid="0">
      <p:cViewPr varScale="1">
        <p:scale>
          <a:sx n="55" d="100"/>
          <a:sy n="55" d="100"/>
        </p:scale>
        <p:origin x="117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4" d="100"/>
        <a:sy n="114" d="100"/>
      </p:scale>
      <p:origin x="0" y="-79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commentAuthors" Target="commentAuthors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C3FF7-189F-451A-BA41-261B651CD7A1}" type="datetimeFigureOut">
              <a:rPr lang="id-ID" smtClean="0"/>
              <a:t>13/09/2019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40968-D28B-47CE-A4C4-6493A2075D2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823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E40968-D28B-47CE-A4C4-6493A2075D2B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203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E40968-D28B-47CE-A4C4-6493A2075D2B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7781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E40968-D28B-47CE-A4C4-6493A2075D2B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6465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E40968-D28B-47CE-A4C4-6493A2075D2B}" type="slidenum">
              <a:rPr lang="id-ID" smtClean="0"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566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8188" y="1163638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AF333-74A7-40AB-8CAE-19E3C1C1E8D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87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8188" y="1163638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AF333-74A7-40AB-8CAE-19E3C1C1E8D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74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8188" y="1163638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AF333-74A7-40AB-8CAE-19E3C1C1E8D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87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2959-9A01-4EA2-A139-C396E671B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BA204-FC86-4206-B91F-384DA7CEC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FD458-5EAD-4454-8075-3F96A6917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58781-CC98-4EEA-A39C-BCC46B94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67AA7-47F9-4A19-BA51-80A4865B8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2807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0AAB-66F5-42BF-80CB-AF47C439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D3826-7B23-4DED-BC58-5823C448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DCD42-906E-4D3D-8B1C-31E9C04C7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93999-A0A1-4D0F-A4D3-53614E13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B893D-22F9-4F96-A7C1-85564A75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538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EC433-69D5-4787-89BD-9E7B3EC1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0C923-B14F-4F32-842A-FE7762A59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C50EE-6162-437A-B455-1FDCFE62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52278-EDD2-4CFE-A565-7F92B825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8B1B-9986-4AF3-B1B4-F91F67979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783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12C7C-DA27-457D-AEA1-9B2B12D05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62242-7F95-4D17-9991-6DC86EE9E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CA4CC-9A71-4071-8B38-113C17DBA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5FC56-FE5E-489C-807D-3EFF2FBC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DC260-F27C-408B-B6BE-829DF1BA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2C481-5B0D-4E75-BD1C-9FA9C1B9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374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96FA0-D1CD-42E1-8E7A-37EE7E47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43DE7-13DA-4200-B37A-91FAB0FDE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4F528-D122-4728-AEC4-E0D2D6030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67B1C-17F1-489F-8668-68F0ED1CE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ACA33A-A7CD-40B7-947C-027FE0EEEE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78C6A9-8F13-4B22-A52B-E9A1C11A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0888F3-90DF-472A-8AD0-C3CDCFD43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53F87B-46AF-4977-B2D0-FFD5CDB5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086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1003-3ADA-4EEE-9DE7-1DC17094D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>
            <a:lvl1pPr algn="ctr">
              <a:defRPr b="1">
                <a:solidFill>
                  <a:srgbClr val="364B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66DF5-6490-46F5-8CC6-45710C2C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1890" y="6608128"/>
            <a:ext cx="712061" cy="257493"/>
          </a:xfrm>
        </p:spPr>
        <p:txBody>
          <a:bodyPr/>
          <a:lstStyle>
            <a:lvl1pPr algn="r">
              <a:defRPr sz="2000"/>
            </a:lvl1pPr>
          </a:lstStyle>
          <a:p>
            <a:fld id="{6B5C0551-98B9-409F-AD36-106AD6A9BA5E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DF080-0197-4C1B-9EAA-7FD2DAEBF6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 flipV="1">
            <a:off x="11223951" y="6601545"/>
            <a:ext cx="968049" cy="24938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23EF4C-E60F-489C-8399-AB690D5E7DBE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9664" y="6585267"/>
            <a:ext cx="12281951" cy="2286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88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8028A4-AD85-4BA2-9E72-6E065670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3CBED-19D0-4BD2-BA02-4ED56C1F8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B64F0-DB6D-4B94-8871-880DDFBE1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986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4C0F-1BC3-4C15-9D57-627C054C2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33AA6-ECB4-4E3D-ABF9-9D263172A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472AB-8762-4565-9EB6-4105964A0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2EB15-5F0C-45F4-805D-F92780BC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E1CBE-7406-401C-BDAC-E72D2B1D5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60E69-A792-414A-A607-1EE149D3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38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8341-0585-4E6E-BF7B-5655A7EED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1678CA-936D-4492-9722-762DDE7E8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4C8D9-9DB6-4A2E-9252-8B22678FF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8C281-A46B-42F2-8CDA-4A567014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0CF91-D2EA-4CA4-B6F8-586DD47E0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0C333-2D6D-4570-BF0B-8DE906FF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398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7EEF-D423-43E8-A515-34293534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3462FE-4510-4D24-9D5F-DEBE9E843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A5B01-DCAC-4974-8ED9-8BE9D4BE3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E8A80-F80F-4836-A005-59D5A45D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1663-FD95-48BE-BF8B-47DF3451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870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E6186D-5A4E-48C5-8613-B040F1D28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1A984-A32D-4379-AF6C-F10B8C1D8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4F8B3-618D-465E-BC32-A5EBD24D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AE377-AA56-47F2-815D-BF252AFD6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F9319-17B8-42FC-B215-A109C3D7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278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0E1CAA-6093-4581-81CF-169452483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B062-474A-4A69-B1D7-46A572C22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74E4B-13D0-40DB-9FB5-4CE82896B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F1BE3-FD97-4A04-BFA7-EC5989BE1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410D0-937D-442B-8E8F-A0200E1D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C0551-98B9-409F-AD36-106AD6A9BA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640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tiff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llop.eu/why-teachers-need-to-embrace-mobile-technology-in-the-classroom/" TargetMode="External" /><Relationship Id="rId3" Type="http://schemas.openxmlformats.org/officeDocument/2006/relationships/image" Target="../media/image6.png" /><Relationship Id="rId7" Type="http://schemas.openxmlformats.org/officeDocument/2006/relationships/image" Target="../media/image10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png" /><Relationship Id="rId11" Type="http://schemas.openxmlformats.org/officeDocument/2006/relationships/image" Target="../media/image13.png" /><Relationship Id="rId5" Type="http://schemas.openxmlformats.org/officeDocument/2006/relationships/image" Target="../media/image8.png" /><Relationship Id="rId10" Type="http://schemas.openxmlformats.org/officeDocument/2006/relationships/image" Target="../media/image12.jpeg" /><Relationship Id="rId4" Type="http://schemas.openxmlformats.org/officeDocument/2006/relationships/image" Target="../media/image7.png" /><Relationship Id="rId9" Type="http://schemas.openxmlformats.org/officeDocument/2006/relationships/image" Target="../media/image11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6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6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6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 /><Relationship Id="rId1" Type="http://schemas.openxmlformats.org/officeDocument/2006/relationships/slideLayout" Target="../slideLayouts/slideLayout6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 /><Relationship Id="rId1" Type="http://schemas.openxmlformats.org/officeDocument/2006/relationships/slideLayout" Target="../slideLayouts/slideLayout6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 /><Relationship Id="rId3" Type="http://schemas.openxmlformats.org/officeDocument/2006/relationships/image" Target="../media/image21.jpeg" /><Relationship Id="rId7" Type="http://schemas.openxmlformats.org/officeDocument/2006/relationships/image" Target="../media/image25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4.png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7" Type="http://schemas.openxmlformats.org/officeDocument/2006/relationships/image" Target="../media/image3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0.png" /><Relationship Id="rId5" Type="http://schemas.openxmlformats.org/officeDocument/2006/relationships/image" Target="../media/image29.png" /><Relationship Id="rId4" Type="http://schemas.openxmlformats.org/officeDocument/2006/relationships/image" Target="../media/image28.png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4D2C47C-D0A4-4007-ADE1-44F144D9D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97" y="3946184"/>
            <a:ext cx="5646823" cy="2911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1FAC0C-2E14-4F1A-AA5B-D9F5ED03B6E0}"/>
              </a:ext>
            </a:extLst>
          </p:cNvPr>
          <p:cNvSpPr txBox="1"/>
          <p:nvPr/>
        </p:nvSpPr>
        <p:spPr>
          <a:xfrm>
            <a:off x="2752138" y="923610"/>
            <a:ext cx="7752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F3801A"/>
                </a:solidFill>
              </a:rPr>
              <a:t>Bantuan</a:t>
            </a:r>
            <a:r>
              <a:rPr lang="en-US" sz="4000" b="1" dirty="0">
                <a:solidFill>
                  <a:srgbClr val="F3801A"/>
                </a:solidFill>
              </a:rPr>
              <a:t> </a:t>
            </a:r>
            <a:r>
              <a:rPr lang="en-US" sz="4000" b="1" dirty="0" err="1">
                <a:solidFill>
                  <a:srgbClr val="F3801A"/>
                </a:solidFill>
              </a:rPr>
              <a:t>Operasional</a:t>
            </a:r>
            <a:r>
              <a:rPr lang="en-US" sz="4000" b="1" dirty="0">
                <a:solidFill>
                  <a:srgbClr val="F3801A"/>
                </a:solidFill>
              </a:rPr>
              <a:t> </a:t>
            </a:r>
            <a:r>
              <a:rPr lang="en-US" sz="4000" b="1" dirty="0" err="1">
                <a:solidFill>
                  <a:srgbClr val="F3801A"/>
                </a:solidFill>
              </a:rPr>
              <a:t>Sekolah</a:t>
            </a:r>
            <a:r>
              <a:rPr lang="en-US" sz="4000" b="1" dirty="0">
                <a:solidFill>
                  <a:srgbClr val="F3801A"/>
                </a:solidFill>
              </a:rPr>
              <a:t> (BOS)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BC9504-4D96-4623-91FD-B486F7309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987" y="4862476"/>
            <a:ext cx="9285013" cy="199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FDCE19-426E-4E4A-ADAF-0117918315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080" y="1316488"/>
            <a:ext cx="1171383" cy="117138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CE235F-96DF-4022-A8A6-AB24F824BF30}"/>
              </a:ext>
            </a:extLst>
          </p:cNvPr>
          <p:cNvSpPr/>
          <p:nvPr/>
        </p:nvSpPr>
        <p:spPr>
          <a:xfrm>
            <a:off x="2736096" y="1379875"/>
            <a:ext cx="732444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err="1">
                <a:solidFill>
                  <a:srgbClr val="364B6C"/>
                </a:solidFill>
              </a:rPr>
              <a:t>Kinerja</a:t>
            </a:r>
            <a:r>
              <a:rPr lang="en-US" sz="6600" b="1" dirty="0">
                <a:solidFill>
                  <a:srgbClr val="364B6C"/>
                </a:solidFill>
              </a:rPr>
              <a:t> dan </a:t>
            </a:r>
            <a:r>
              <a:rPr lang="en-US" sz="6600" b="1" dirty="0" err="1">
                <a:solidFill>
                  <a:srgbClr val="364B6C"/>
                </a:solidFill>
              </a:rPr>
              <a:t>Afirmasi</a:t>
            </a:r>
            <a:endParaRPr lang="en-US" sz="6600" b="1" dirty="0">
              <a:solidFill>
                <a:srgbClr val="364B6C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5AB9F7-81C5-47AF-82D1-662A66E8B52B}"/>
              </a:ext>
            </a:extLst>
          </p:cNvPr>
          <p:cNvSpPr/>
          <p:nvPr/>
        </p:nvSpPr>
        <p:spPr>
          <a:xfrm>
            <a:off x="2784222" y="2305548"/>
            <a:ext cx="21259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364B6C"/>
                </a:solidFill>
              </a:rPr>
              <a:t>Tahun</a:t>
            </a:r>
            <a:r>
              <a:rPr lang="en-US" sz="3200" dirty="0">
                <a:solidFill>
                  <a:srgbClr val="364B6C"/>
                </a:solidFill>
              </a:rPr>
              <a:t> 2019</a:t>
            </a:r>
            <a:endParaRPr lang="id-ID" sz="3200" dirty="0">
              <a:solidFill>
                <a:srgbClr val="364B6C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25869E-2159-4D49-A16C-4B485E2B9CD2}"/>
              </a:ext>
            </a:extLst>
          </p:cNvPr>
          <p:cNvSpPr/>
          <p:nvPr/>
        </p:nvSpPr>
        <p:spPr>
          <a:xfrm>
            <a:off x="5021690" y="6161577"/>
            <a:ext cx="3637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Ditjen</a:t>
            </a:r>
            <a:r>
              <a:rPr lang="en-US" sz="1600" dirty="0">
                <a:solidFill>
                  <a:schemeClr val="bg1"/>
                </a:solidFill>
              </a:rPr>
              <a:t> Pendidikan Dasar dan </a:t>
            </a:r>
            <a:r>
              <a:rPr lang="en-US" sz="1600" dirty="0" err="1">
                <a:solidFill>
                  <a:schemeClr val="bg1"/>
                </a:solidFill>
              </a:rPr>
              <a:t>Menengah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Kementerian Pendidikan dan </a:t>
            </a:r>
            <a:r>
              <a:rPr lang="en-US" sz="1600" dirty="0" err="1">
                <a:solidFill>
                  <a:schemeClr val="bg1"/>
                </a:solidFill>
              </a:rPr>
              <a:t>Kebudayaan</a:t>
            </a:r>
            <a:endParaRPr lang="id-ID" sz="1600" dirty="0">
              <a:solidFill>
                <a:schemeClr val="bg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9A9D3B7-47D3-408D-8111-7A3B668F5EC5}"/>
              </a:ext>
            </a:extLst>
          </p:cNvPr>
          <p:cNvCxnSpPr>
            <a:cxnSpLocks/>
          </p:cNvCxnSpPr>
          <p:nvPr/>
        </p:nvCxnSpPr>
        <p:spPr>
          <a:xfrm>
            <a:off x="5052870" y="6258672"/>
            <a:ext cx="0" cy="4495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AB4751E-AE6E-4451-9DD4-A88E98C07863}"/>
              </a:ext>
            </a:extLst>
          </p:cNvPr>
          <p:cNvCxnSpPr>
            <a:cxnSpLocks/>
          </p:cNvCxnSpPr>
          <p:nvPr/>
        </p:nvCxnSpPr>
        <p:spPr>
          <a:xfrm>
            <a:off x="2444729" y="1340758"/>
            <a:ext cx="0" cy="106008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53B3B93-9D53-40F1-952C-5F422515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1</a:t>
            </a:fld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7C3BC-A7C5-4EF1-B3B9-FA7591747CE1}"/>
              </a:ext>
            </a:extLst>
          </p:cNvPr>
          <p:cNvSpPr txBox="1"/>
          <p:nvPr/>
        </p:nvSpPr>
        <p:spPr>
          <a:xfrm>
            <a:off x="2833299" y="3059668"/>
            <a:ext cx="3455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 September 2019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753543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FA4BE-CBAD-450F-92E0-02189A14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C0551-98B9-409F-AD36-106AD6A9BA5E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8EAD9-3324-407A-868E-6F289B1C170D}"/>
              </a:ext>
            </a:extLst>
          </p:cNvPr>
          <p:cNvSpPr/>
          <p:nvPr/>
        </p:nvSpPr>
        <p:spPr>
          <a:xfrm>
            <a:off x="3470938" y="3608566"/>
            <a:ext cx="52501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BOS 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Kinerja</a:t>
            </a: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dan </a:t>
            </a:r>
            <a:r>
              <a:rPr lang="en-US" sz="3200" dirty="0" err="1">
                <a:solidFill>
                  <a:prstClr val="white"/>
                </a:solidFill>
                <a:latin typeface="Calibri" panose="020F0502020204030204"/>
              </a:rPr>
              <a:t>Afirmasi</a:t>
            </a: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 2019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76EC94-C5FC-415E-A6B3-D4664C6F1E4D}"/>
              </a:ext>
            </a:extLst>
          </p:cNvPr>
          <p:cNvSpPr/>
          <p:nvPr/>
        </p:nvSpPr>
        <p:spPr>
          <a:xfrm>
            <a:off x="3194224" y="3643373"/>
            <a:ext cx="5818067" cy="5232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43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04163-8320-4E6F-A63C-E8CF060C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Perubahan</a:t>
            </a:r>
            <a:r>
              <a:rPr lang="en-US" sz="4000" dirty="0"/>
              <a:t> </a:t>
            </a:r>
            <a:r>
              <a:rPr lang="en-US" sz="4000" dirty="0" err="1"/>
              <a:t>Sasaran</a:t>
            </a:r>
            <a:r>
              <a:rPr lang="en-US" sz="4000" dirty="0"/>
              <a:t> dan </a:t>
            </a:r>
            <a:r>
              <a:rPr lang="en-US" sz="4000" dirty="0" err="1"/>
              <a:t>Anggaran</a:t>
            </a:r>
            <a:r>
              <a:rPr lang="en-US" sz="4000" dirty="0"/>
              <a:t> BOS </a:t>
            </a:r>
            <a:r>
              <a:rPr lang="en-US" sz="4000" dirty="0" err="1"/>
              <a:t>Tahun</a:t>
            </a:r>
            <a:r>
              <a:rPr lang="en-US" sz="4000" dirty="0"/>
              <a:t> 2019</a:t>
            </a:r>
            <a:endParaRPr lang="id-ID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C70582-537E-421B-97EB-E66127B05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pPr/>
              <a:t>3</a:t>
            </a:fld>
            <a:endParaRPr lang="id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78B4C7-B532-491F-AB93-6436BA212D5F}"/>
              </a:ext>
            </a:extLst>
          </p:cNvPr>
          <p:cNvSpPr/>
          <p:nvPr/>
        </p:nvSpPr>
        <p:spPr>
          <a:xfrm>
            <a:off x="990600" y="2571750"/>
            <a:ext cx="2876550" cy="2876550"/>
          </a:xfrm>
          <a:prstGeom prst="ellipse">
            <a:avLst/>
          </a:prstGeom>
          <a:solidFill>
            <a:srgbClr val="364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65472B0-2F50-4EB6-AC25-8660D10BA685}"/>
              </a:ext>
            </a:extLst>
          </p:cNvPr>
          <p:cNvSpPr/>
          <p:nvPr/>
        </p:nvSpPr>
        <p:spPr>
          <a:xfrm>
            <a:off x="8347401" y="2571750"/>
            <a:ext cx="2876550" cy="2876550"/>
          </a:xfrm>
          <a:prstGeom prst="ellipse">
            <a:avLst/>
          </a:prstGeom>
          <a:solidFill>
            <a:srgbClr val="F38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C32193-105D-4EDF-BB81-D1592A81159C}"/>
              </a:ext>
            </a:extLst>
          </p:cNvPr>
          <p:cNvSpPr txBox="1"/>
          <p:nvPr/>
        </p:nvSpPr>
        <p:spPr>
          <a:xfrm>
            <a:off x="1114425" y="3225194"/>
            <a:ext cx="2628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BOS</a:t>
            </a:r>
          </a:p>
          <a:p>
            <a:pPr algn="ctr"/>
            <a:r>
              <a:rPr lang="en-US" sz="2800" dirty="0" err="1">
                <a:solidFill>
                  <a:schemeClr val="bg1"/>
                </a:solidFill>
              </a:rPr>
              <a:t>Reguler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id-ID" sz="4000" b="1" dirty="0">
                <a:solidFill>
                  <a:schemeClr val="bg1"/>
                </a:solidFill>
              </a:rPr>
              <a:t>R</a:t>
            </a:r>
            <a:r>
              <a:rPr lang="en-US" sz="4000" b="1" dirty="0">
                <a:solidFill>
                  <a:schemeClr val="bg1"/>
                </a:solidFill>
              </a:rPr>
              <a:t>p</a:t>
            </a:r>
            <a:r>
              <a:rPr lang="id-ID" sz="4000" b="1" dirty="0">
                <a:solidFill>
                  <a:schemeClr val="bg1"/>
                </a:solidFill>
              </a:rPr>
              <a:t>46,69 T</a:t>
            </a:r>
            <a:endParaRPr lang="id-ID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08BC7-EBE6-4522-B6DF-EB17528E7592}"/>
              </a:ext>
            </a:extLst>
          </p:cNvPr>
          <p:cNvSpPr txBox="1"/>
          <p:nvPr/>
        </p:nvSpPr>
        <p:spPr>
          <a:xfrm>
            <a:off x="8448675" y="3009750"/>
            <a:ext cx="26289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BOS</a:t>
            </a:r>
          </a:p>
          <a:p>
            <a:pPr algn="ctr"/>
            <a:r>
              <a:rPr lang="en-US" sz="2800" dirty="0" err="1">
                <a:solidFill>
                  <a:schemeClr val="bg1"/>
                </a:solidFill>
              </a:rPr>
              <a:t>Reguler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Kinerja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Afirmasi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id-ID" sz="4000" b="1" dirty="0">
                <a:solidFill>
                  <a:schemeClr val="bg1"/>
                </a:solidFill>
              </a:rPr>
              <a:t>R</a:t>
            </a:r>
            <a:r>
              <a:rPr lang="en-US" sz="4000" b="1" dirty="0">
                <a:solidFill>
                  <a:schemeClr val="bg1"/>
                </a:solidFill>
              </a:rPr>
              <a:t>p51</a:t>
            </a:r>
            <a:r>
              <a:rPr lang="id-ID" sz="4000" b="1" dirty="0">
                <a:solidFill>
                  <a:schemeClr val="bg1"/>
                </a:solidFill>
              </a:rPr>
              <a:t>,</a:t>
            </a:r>
            <a:r>
              <a:rPr lang="en-US" sz="4000" b="1" dirty="0">
                <a:solidFill>
                  <a:schemeClr val="bg1"/>
                </a:solidFill>
              </a:rPr>
              <a:t>21</a:t>
            </a:r>
            <a:r>
              <a:rPr lang="id-ID" sz="4000" b="1" dirty="0">
                <a:solidFill>
                  <a:schemeClr val="bg1"/>
                </a:solidFill>
              </a:rPr>
              <a:t> T</a:t>
            </a:r>
            <a:endParaRPr lang="id-ID" sz="28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5481B6-9ADC-4F12-87E9-6C4A1C10D27F}"/>
              </a:ext>
            </a:extLst>
          </p:cNvPr>
          <p:cNvSpPr/>
          <p:nvPr/>
        </p:nvSpPr>
        <p:spPr>
          <a:xfrm>
            <a:off x="4781650" y="2413663"/>
            <a:ext cx="236729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b="1" dirty="0">
                <a:solidFill>
                  <a:srgbClr val="23C5BE"/>
                </a:solidFill>
              </a:rPr>
              <a:t>BOS Afirmasi </a:t>
            </a:r>
            <a:r>
              <a:rPr lang="id-ID" dirty="0"/>
              <a:t>kepada Sekolah di Desa Tertinggal </a:t>
            </a:r>
            <a:endParaRPr lang="en-US" dirty="0"/>
          </a:p>
          <a:p>
            <a:pPr algn="ctr"/>
            <a:endParaRPr lang="en-US" sz="200" dirty="0"/>
          </a:p>
          <a:p>
            <a:pPr algn="ctr"/>
            <a:r>
              <a:rPr lang="en-US" sz="2800" b="1" dirty="0">
                <a:solidFill>
                  <a:srgbClr val="F3801A"/>
                </a:solidFill>
              </a:rPr>
              <a:t>Rp2,85 T</a:t>
            </a:r>
            <a:endParaRPr lang="id-ID" b="1" dirty="0">
              <a:solidFill>
                <a:srgbClr val="F3801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2F68F7-9B6E-4E29-8512-68E9ED308CC6}"/>
              </a:ext>
            </a:extLst>
          </p:cNvPr>
          <p:cNvSpPr/>
          <p:nvPr/>
        </p:nvSpPr>
        <p:spPr>
          <a:xfrm>
            <a:off x="4781650" y="4256245"/>
            <a:ext cx="23672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b="1" dirty="0">
                <a:solidFill>
                  <a:srgbClr val="23C5BE"/>
                </a:solidFill>
              </a:rPr>
              <a:t>BOS kinerja </a:t>
            </a:r>
            <a:r>
              <a:rPr lang="nl-NL" dirty="0"/>
              <a:t>bagi Sekolah Berkinerja Baik</a:t>
            </a:r>
          </a:p>
          <a:p>
            <a:pPr lvl="0" algn="ctr"/>
            <a:r>
              <a:rPr lang="en-US" sz="2800" b="1" dirty="0">
                <a:solidFill>
                  <a:srgbClr val="F3801A"/>
                </a:solidFill>
              </a:rPr>
              <a:t>Rp1,50 T</a:t>
            </a:r>
            <a:endParaRPr lang="id-ID" b="1" dirty="0">
              <a:solidFill>
                <a:srgbClr val="F3801A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588009-B9BB-4DF5-9EB5-4519F9563054}"/>
              </a:ext>
            </a:extLst>
          </p:cNvPr>
          <p:cNvSpPr txBox="1"/>
          <p:nvPr/>
        </p:nvSpPr>
        <p:spPr>
          <a:xfrm>
            <a:off x="1114425" y="1295848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64B6C"/>
                </a:solidFill>
              </a:rPr>
              <a:t>2018</a:t>
            </a:r>
            <a:endParaRPr lang="id-ID" sz="2800" b="1" dirty="0">
              <a:solidFill>
                <a:srgbClr val="364B6C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6130ED-54BC-4823-8E39-F2F28D441AA4}"/>
              </a:ext>
            </a:extLst>
          </p:cNvPr>
          <p:cNvSpPr txBox="1"/>
          <p:nvPr/>
        </p:nvSpPr>
        <p:spPr>
          <a:xfrm>
            <a:off x="8448675" y="1295848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64B6C"/>
                </a:solidFill>
              </a:rPr>
              <a:t>2019</a:t>
            </a:r>
            <a:endParaRPr lang="id-ID" sz="2800" b="1" dirty="0">
              <a:solidFill>
                <a:srgbClr val="364B6C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7D7ADEE-3004-4298-B4DE-088C19EDC269}"/>
              </a:ext>
            </a:extLst>
          </p:cNvPr>
          <p:cNvCxnSpPr/>
          <p:nvPr/>
        </p:nvCxnSpPr>
        <p:spPr>
          <a:xfrm>
            <a:off x="2931886" y="1557458"/>
            <a:ext cx="6183085" cy="0"/>
          </a:xfrm>
          <a:prstGeom prst="line">
            <a:avLst/>
          </a:prstGeom>
          <a:ln w="28575">
            <a:solidFill>
              <a:srgbClr val="23C5BE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E9746FC-7C6B-46D2-B778-3C603CA5FC52}"/>
              </a:ext>
            </a:extLst>
          </p:cNvPr>
          <p:cNvSpPr txBox="1"/>
          <p:nvPr/>
        </p:nvSpPr>
        <p:spPr>
          <a:xfrm>
            <a:off x="5035862" y="1372046"/>
            <a:ext cx="197513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23C5BE"/>
                </a:solidFill>
              </a:rPr>
              <a:t>TAMBAHAN</a:t>
            </a:r>
            <a:endParaRPr lang="id-ID" sz="2000" b="1" dirty="0">
              <a:solidFill>
                <a:srgbClr val="23C5BE"/>
              </a:solidFill>
            </a:endParaRPr>
          </a:p>
        </p:txBody>
      </p:sp>
      <p:sp>
        <p:nvSpPr>
          <p:cNvPr id="23" name="Arrow: Notched Right 22">
            <a:extLst>
              <a:ext uri="{FF2B5EF4-FFF2-40B4-BE49-F238E27FC236}">
                <a16:creationId xmlns:a16="http://schemas.microsoft.com/office/drawing/2014/main" id="{374D67C8-F8CB-4ADF-B726-62FE8CF46375}"/>
              </a:ext>
            </a:extLst>
          </p:cNvPr>
          <p:cNvSpPr/>
          <p:nvPr/>
        </p:nvSpPr>
        <p:spPr>
          <a:xfrm rot="5400000">
            <a:off x="5793687" y="1694739"/>
            <a:ext cx="285054" cy="393003"/>
          </a:xfrm>
          <a:prstGeom prst="notchedRightArrow">
            <a:avLst/>
          </a:prstGeom>
          <a:solidFill>
            <a:srgbClr val="364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339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EEB25A-C6D4-4EB2-B3AA-C8DD71FA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Rancangan BOS 2019</a:t>
            </a:r>
            <a:endParaRPr lang="id-ID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4F66D2-1CD5-4BC9-A36A-57EF7831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4</a:t>
            </a:fld>
            <a:endParaRPr lang="id-ID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CC3507-ED95-47DB-ACBA-72C50F1CD32A}"/>
              </a:ext>
            </a:extLst>
          </p:cNvPr>
          <p:cNvCxnSpPr>
            <a:cxnSpLocks/>
          </p:cNvCxnSpPr>
          <p:nvPr/>
        </p:nvCxnSpPr>
        <p:spPr>
          <a:xfrm>
            <a:off x="246743" y="1230286"/>
            <a:ext cx="11945257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C0F002-C674-43DA-83EF-043096AE833A}"/>
              </a:ext>
            </a:extLst>
          </p:cNvPr>
          <p:cNvCxnSpPr>
            <a:cxnSpLocks/>
          </p:cNvCxnSpPr>
          <p:nvPr/>
        </p:nvCxnSpPr>
        <p:spPr>
          <a:xfrm>
            <a:off x="246743" y="1806635"/>
            <a:ext cx="53848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2B9232A-961D-48EB-9926-7B04975D52B2}"/>
              </a:ext>
            </a:extLst>
          </p:cNvPr>
          <p:cNvSpPr/>
          <p:nvPr/>
        </p:nvSpPr>
        <p:spPr>
          <a:xfrm>
            <a:off x="8176987" y="1284012"/>
            <a:ext cx="1178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rgbClr val="364B6C"/>
                </a:solidFill>
              </a:rPr>
              <a:t>Sasaran</a:t>
            </a:r>
            <a:endParaRPr lang="id-ID" sz="2400" b="1" dirty="0">
              <a:solidFill>
                <a:srgbClr val="364B6C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F2534D-DB11-4736-87D7-6676A469C0F7}"/>
              </a:ext>
            </a:extLst>
          </p:cNvPr>
          <p:cNvSpPr/>
          <p:nvPr/>
        </p:nvSpPr>
        <p:spPr>
          <a:xfrm>
            <a:off x="9900052" y="1284012"/>
            <a:ext cx="1883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rgbClr val="364B6C"/>
                </a:solidFill>
              </a:rPr>
              <a:t>Harga Satuan</a:t>
            </a:r>
            <a:endParaRPr lang="id-ID" sz="2400" b="1" dirty="0">
              <a:solidFill>
                <a:srgbClr val="364B6C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00A844-E30B-4F81-83B3-4372D4370E23}"/>
              </a:ext>
            </a:extLst>
          </p:cNvPr>
          <p:cNvSpPr/>
          <p:nvPr/>
        </p:nvSpPr>
        <p:spPr>
          <a:xfrm>
            <a:off x="5631543" y="1806635"/>
            <a:ext cx="2105659" cy="4474234"/>
          </a:xfrm>
          <a:custGeom>
            <a:avLst/>
            <a:gdLst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666" h="4474234">
                <a:moveTo>
                  <a:pt x="0" y="0"/>
                </a:moveTo>
                <a:cubicBezTo>
                  <a:pt x="947197" y="333375"/>
                  <a:pt x="1541969" y="314325"/>
                  <a:pt x="2298666" y="0"/>
                </a:cubicBezTo>
                <a:lnTo>
                  <a:pt x="2298666" y="4474234"/>
                </a:lnTo>
                <a:lnTo>
                  <a:pt x="0" y="44742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84E7935-D74C-434C-8785-962E41DE921B}"/>
              </a:ext>
            </a:extLst>
          </p:cNvPr>
          <p:cNvSpPr/>
          <p:nvPr/>
        </p:nvSpPr>
        <p:spPr>
          <a:xfrm>
            <a:off x="501248" y="2933195"/>
            <a:ext cx="11587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000" b="1" dirty="0">
                <a:solidFill>
                  <a:srgbClr val="F3801A"/>
                </a:solidFill>
              </a:rPr>
              <a:t>REGULER</a:t>
            </a:r>
            <a:endParaRPr lang="id-ID" sz="2000" b="1" dirty="0">
              <a:solidFill>
                <a:srgbClr val="F3801A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981FE0C-F4BC-42F7-98D6-C4F02E268D2C}"/>
              </a:ext>
            </a:extLst>
          </p:cNvPr>
          <p:cNvSpPr/>
          <p:nvPr/>
        </p:nvSpPr>
        <p:spPr>
          <a:xfrm>
            <a:off x="460085" y="4484543"/>
            <a:ext cx="12410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000" b="1" dirty="0">
                <a:solidFill>
                  <a:srgbClr val="F3801A"/>
                </a:solidFill>
              </a:rPr>
              <a:t>AFIRMASI</a:t>
            </a:r>
            <a:endParaRPr lang="id-ID" sz="2000" b="1" dirty="0">
              <a:solidFill>
                <a:srgbClr val="F3801A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1C2FB0D-391B-470C-8DF0-2629B513EB75}"/>
              </a:ext>
            </a:extLst>
          </p:cNvPr>
          <p:cNvSpPr/>
          <p:nvPr/>
        </p:nvSpPr>
        <p:spPr>
          <a:xfrm>
            <a:off x="547064" y="5908762"/>
            <a:ext cx="10670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000" b="1" dirty="0">
                <a:solidFill>
                  <a:srgbClr val="F3801A"/>
                </a:solidFill>
              </a:rPr>
              <a:t>KINERJA</a:t>
            </a:r>
            <a:endParaRPr lang="id-ID" sz="2000" b="1" dirty="0">
              <a:solidFill>
                <a:srgbClr val="F3801A"/>
              </a:solidFill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8099D7-5B06-4940-B26B-B2E044B68701}"/>
              </a:ext>
            </a:extLst>
          </p:cNvPr>
          <p:cNvCxnSpPr>
            <a:cxnSpLocks/>
          </p:cNvCxnSpPr>
          <p:nvPr/>
        </p:nvCxnSpPr>
        <p:spPr>
          <a:xfrm>
            <a:off x="8577943" y="3380224"/>
            <a:ext cx="3614057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6" name="Rectangle 24">
            <a:extLst>
              <a:ext uri="{FF2B5EF4-FFF2-40B4-BE49-F238E27FC236}">
                <a16:creationId xmlns:a16="http://schemas.microsoft.com/office/drawing/2014/main" id="{099D9678-0DF0-4FAC-9A14-2F6EA777E452}"/>
              </a:ext>
            </a:extLst>
          </p:cNvPr>
          <p:cNvSpPr/>
          <p:nvPr/>
        </p:nvSpPr>
        <p:spPr>
          <a:xfrm>
            <a:off x="7704456" y="1806635"/>
            <a:ext cx="2105659" cy="4474234"/>
          </a:xfrm>
          <a:custGeom>
            <a:avLst/>
            <a:gdLst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666" h="4474234">
                <a:moveTo>
                  <a:pt x="0" y="0"/>
                </a:moveTo>
                <a:cubicBezTo>
                  <a:pt x="947197" y="333375"/>
                  <a:pt x="1541969" y="314325"/>
                  <a:pt x="2298666" y="0"/>
                </a:cubicBezTo>
                <a:lnTo>
                  <a:pt x="2298666" y="4474234"/>
                </a:lnTo>
                <a:lnTo>
                  <a:pt x="0" y="4474234"/>
                </a:lnTo>
                <a:lnTo>
                  <a:pt x="0" y="0"/>
                </a:lnTo>
                <a:close/>
              </a:path>
            </a:pathLst>
          </a:custGeom>
          <a:solidFill>
            <a:srgbClr val="364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7" name="Rectangle 24">
            <a:extLst>
              <a:ext uri="{FF2B5EF4-FFF2-40B4-BE49-F238E27FC236}">
                <a16:creationId xmlns:a16="http://schemas.microsoft.com/office/drawing/2014/main" id="{E1E86CA9-8B3A-47AC-9D57-3F0EE7D55FFD}"/>
              </a:ext>
            </a:extLst>
          </p:cNvPr>
          <p:cNvSpPr/>
          <p:nvPr/>
        </p:nvSpPr>
        <p:spPr>
          <a:xfrm>
            <a:off x="9777369" y="1806635"/>
            <a:ext cx="2105659" cy="4474234"/>
          </a:xfrm>
          <a:custGeom>
            <a:avLst/>
            <a:gdLst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  <a:gd name="connsiteX0" fmla="*/ 0 w 2298666"/>
              <a:gd name="connsiteY0" fmla="*/ 0 h 4474234"/>
              <a:gd name="connsiteX1" fmla="*/ 2298666 w 2298666"/>
              <a:gd name="connsiteY1" fmla="*/ 0 h 4474234"/>
              <a:gd name="connsiteX2" fmla="*/ 2298666 w 2298666"/>
              <a:gd name="connsiteY2" fmla="*/ 4474234 h 4474234"/>
              <a:gd name="connsiteX3" fmla="*/ 0 w 2298666"/>
              <a:gd name="connsiteY3" fmla="*/ 4474234 h 4474234"/>
              <a:gd name="connsiteX4" fmla="*/ 0 w 2298666"/>
              <a:gd name="connsiteY4" fmla="*/ 0 h 44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666" h="4474234">
                <a:moveTo>
                  <a:pt x="0" y="0"/>
                </a:moveTo>
                <a:cubicBezTo>
                  <a:pt x="947197" y="333375"/>
                  <a:pt x="1541969" y="314325"/>
                  <a:pt x="2298666" y="0"/>
                </a:cubicBezTo>
                <a:lnTo>
                  <a:pt x="2298666" y="4474234"/>
                </a:lnTo>
                <a:lnTo>
                  <a:pt x="0" y="44742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38D7113-6F3C-4C06-B912-63F5B785435C}"/>
              </a:ext>
            </a:extLst>
          </p:cNvPr>
          <p:cNvSpPr/>
          <p:nvPr/>
        </p:nvSpPr>
        <p:spPr>
          <a:xfrm>
            <a:off x="6231810" y="1284012"/>
            <a:ext cx="755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rgbClr val="364B6C"/>
                </a:solidFill>
              </a:rPr>
              <a:t>Sifat</a:t>
            </a:r>
            <a:endParaRPr lang="id-ID" sz="2400" b="1" dirty="0">
              <a:solidFill>
                <a:srgbClr val="364B6C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662483-5148-4451-843C-2AF1A4068C33}"/>
              </a:ext>
            </a:extLst>
          </p:cNvPr>
          <p:cNvSpPr/>
          <p:nvPr/>
        </p:nvSpPr>
        <p:spPr>
          <a:xfrm>
            <a:off x="2026562" y="3423356"/>
            <a:ext cx="34537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64B6C"/>
                </a:solidFill>
              </a:rPr>
              <a:t>D</a:t>
            </a:r>
            <a:r>
              <a:rPr lang="id-ID" dirty="0">
                <a:solidFill>
                  <a:srgbClr val="364B6C"/>
                </a:solidFill>
              </a:rPr>
              <a:t>ialokasikan untuk mendukung </a:t>
            </a:r>
            <a:r>
              <a:rPr lang="id-ID" b="1" dirty="0">
                <a:solidFill>
                  <a:srgbClr val="F3801A"/>
                </a:solidFill>
              </a:rPr>
              <a:t>operasional</a:t>
            </a:r>
            <a:r>
              <a:rPr lang="id-ID" b="1" dirty="0">
                <a:solidFill>
                  <a:srgbClr val="364B6C"/>
                </a:solidFill>
              </a:rPr>
              <a:t> </a:t>
            </a:r>
            <a:r>
              <a:rPr lang="id-ID" b="1" dirty="0">
                <a:solidFill>
                  <a:srgbClr val="F3801A"/>
                </a:solidFill>
              </a:rPr>
              <a:t>rutin</a:t>
            </a:r>
            <a:r>
              <a:rPr lang="id-ID" b="1" dirty="0">
                <a:solidFill>
                  <a:srgbClr val="364B6C"/>
                </a:solidFill>
              </a:rPr>
              <a:t> </a:t>
            </a:r>
            <a:r>
              <a:rPr lang="en-US" dirty="0">
                <a:solidFill>
                  <a:srgbClr val="364B6C"/>
                </a:solidFill>
              </a:rPr>
              <a:t>dan </a:t>
            </a:r>
            <a:r>
              <a:rPr lang="en-US" b="1" dirty="0" err="1">
                <a:solidFill>
                  <a:srgbClr val="F3801A"/>
                </a:solidFill>
              </a:rPr>
              <a:t>mengakselerasi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b="1" dirty="0" err="1">
                <a:solidFill>
                  <a:srgbClr val="F3801A"/>
                </a:solidFill>
              </a:rPr>
              <a:t>pembelajaran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id-ID" dirty="0">
                <a:solidFill>
                  <a:srgbClr val="364B6C"/>
                </a:solidFill>
              </a:rPr>
              <a:t>bagi </a:t>
            </a:r>
            <a:r>
              <a:rPr lang="en-US" dirty="0" err="1">
                <a:solidFill>
                  <a:srgbClr val="364B6C"/>
                </a:solidFill>
              </a:rPr>
              <a:t>sekolah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id-ID" dirty="0">
                <a:solidFill>
                  <a:srgbClr val="364B6C"/>
                </a:solidFill>
              </a:rPr>
              <a:t>yang berada </a:t>
            </a:r>
            <a:r>
              <a:rPr lang="id-ID" b="1" dirty="0">
                <a:solidFill>
                  <a:srgbClr val="F3801A"/>
                </a:solidFill>
              </a:rPr>
              <a:t>di</a:t>
            </a:r>
            <a:r>
              <a:rPr lang="id-ID" b="1" dirty="0">
                <a:solidFill>
                  <a:srgbClr val="364B6C"/>
                </a:solidFill>
              </a:rPr>
              <a:t> </a:t>
            </a:r>
            <a:r>
              <a:rPr lang="id-ID" b="1" dirty="0">
                <a:solidFill>
                  <a:srgbClr val="F3801A"/>
                </a:solidFill>
              </a:rPr>
              <a:t>daerah</a:t>
            </a:r>
            <a:r>
              <a:rPr lang="id-ID" b="1" dirty="0">
                <a:solidFill>
                  <a:srgbClr val="364B6C"/>
                </a:solidFill>
              </a:rPr>
              <a:t> </a:t>
            </a:r>
            <a:r>
              <a:rPr lang="id-ID" b="1" dirty="0">
                <a:solidFill>
                  <a:srgbClr val="F3801A"/>
                </a:solidFill>
              </a:rPr>
              <a:t>tertinggal</a:t>
            </a:r>
            <a:r>
              <a:rPr lang="en-US" b="1" dirty="0">
                <a:solidFill>
                  <a:srgbClr val="F3801A"/>
                </a:solidFill>
              </a:rPr>
              <a:t> dan </a:t>
            </a:r>
            <a:r>
              <a:rPr lang="en-US" b="1" dirty="0" err="1">
                <a:solidFill>
                  <a:srgbClr val="F3801A"/>
                </a:solidFill>
              </a:rPr>
              <a:t>sangat</a:t>
            </a:r>
            <a:r>
              <a:rPr lang="en-US" b="1" dirty="0">
                <a:solidFill>
                  <a:srgbClr val="F3801A"/>
                </a:solidFill>
              </a:rPr>
              <a:t> </a:t>
            </a:r>
            <a:r>
              <a:rPr lang="en-US" b="1" dirty="0" err="1">
                <a:solidFill>
                  <a:srgbClr val="F3801A"/>
                </a:solidFill>
              </a:rPr>
              <a:t>tertinggal</a:t>
            </a:r>
            <a:endParaRPr lang="id-ID" b="1" dirty="0">
              <a:solidFill>
                <a:srgbClr val="F3801A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803F9-ED25-40B4-9F2C-9032F272BBF5}"/>
              </a:ext>
            </a:extLst>
          </p:cNvPr>
          <p:cNvSpPr/>
          <p:nvPr/>
        </p:nvSpPr>
        <p:spPr>
          <a:xfrm>
            <a:off x="2026562" y="5006621"/>
            <a:ext cx="34107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64B6C"/>
                </a:solidFill>
              </a:rPr>
              <a:t>D</a:t>
            </a:r>
            <a:r>
              <a:rPr lang="id-ID" dirty="0">
                <a:solidFill>
                  <a:srgbClr val="364B6C"/>
                </a:solidFill>
              </a:rPr>
              <a:t>ialokasikan bagi </a:t>
            </a:r>
            <a:r>
              <a:rPr lang="en-US" dirty="0" err="1">
                <a:solidFill>
                  <a:srgbClr val="364B6C"/>
                </a:solidFill>
              </a:rPr>
              <a:t>sekolah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id-ID" dirty="0">
                <a:solidFill>
                  <a:srgbClr val="364B6C"/>
                </a:solidFill>
              </a:rPr>
              <a:t>yang dinilai </a:t>
            </a:r>
            <a:r>
              <a:rPr lang="id-ID" b="1" dirty="0">
                <a:solidFill>
                  <a:srgbClr val="F3801A"/>
                </a:solidFill>
              </a:rPr>
              <a:t>berkinerja</a:t>
            </a:r>
            <a:r>
              <a:rPr lang="id-ID" b="1" dirty="0">
                <a:solidFill>
                  <a:srgbClr val="364B6C"/>
                </a:solidFill>
              </a:rPr>
              <a:t> </a:t>
            </a:r>
            <a:r>
              <a:rPr lang="id-ID" b="1" dirty="0">
                <a:solidFill>
                  <a:srgbClr val="F3801A"/>
                </a:solidFill>
              </a:rPr>
              <a:t>baik</a:t>
            </a:r>
            <a:r>
              <a:rPr lang="id-ID" b="1" dirty="0">
                <a:solidFill>
                  <a:srgbClr val="364B6C"/>
                </a:solidFill>
              </a:rPr>
              <a:t> </a:t>
            </a:r>
            <a:r>
              <a:rPr lang="id-ID" dirty="0">
                <a:solidFill>
                  <a:srgbClr val="364B6C"/>
                </a:solidFill>
              </a:rPr>
              <a:t>dalam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id-ID" dirty="0">
                <a:solidFill>
                  <a:srgbClr val="364B6C"/>
                </a:solidFill>
              </a:rPr>
              <a:t>menyelenggarakan layanan pendidikan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7C4665A-7F69-4C4D-9C86-16AD791EFDB8}"/>
              </a:ext>
            </a:extLst>
          </p:cNvPr>
          <p:cNvSpPr/>
          <p:nvPr/>
        </p:nvSpPr>
        <p:spPr>
          <a:xfrm>
            <a:off x="2026561" y="1932921"/>
            <a:ext cx="33333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364B6C"/>
                </a:solidFill>
              </a:rPr>
              <a:t>Dialokasikan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untuk</a:t>
            </a:r>
            <a:r>
              <a:rPr lang="en-US" dirty="0">
                <a:solidFill>
                  <a:srgbClr val="364B6C"/>
                </a:solidFill>
              </a:rPr>
              <a:t> penyediaan </a:t>
            </a:r>
            <a:r>
              <a:rPr lang="en-US" dirty="0" err="1">
                <a:solidFill>
                  <a:srgbClr val="364B6C"/>
                </a:solidFill>
              </a:rPr>
              <a:t>biaya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b="1" dirty="0" err="1">
                <a:solidFill>
                  <a:srgbClr val="F3801A"/>
                </a:solidFill>
              </a:rPr>
              <a:t>operasi</a:t>
            </a:r>
            <a:r>
              <a:rPr lang="en-US" b="1" dirty="0">
                <a:solidFill>
                  <a:srgbClr val="F3801A"/>
                </a:solidFill>
              </a:rPr>
              <a:t> personalia dan non personalia </a:t>
            </a:r>
            <a:r>
              <a:rPr lang="en-US" b="1" dirty="0" err="1">
                <a:solidFill>
                  <a:srgbClr val="F3801A"/>
                </a:solidFill>
              </a:rPr>
              <a:t>bagi</a:t>
            </a:r>
            <a:r>
              <a:rPr lang="en-US" b="1" dirty="0">
                <a:solidFill>
                  <a:srgbClr val="F3801A"/>
                </a:solidFill>
              </a:rPr>
              <a:t> </a:t>
            </a:r>
            <a:r>
              <a:rPr lang="en-US" b="1" dirty="0" err="1">
                <a:solidFill>
                  <a:srgbClr val="F3801A"/>
                </a:solidFill>
              </a:rPr>
              <a:t>seluruh</a:t>
            </a:r>
            <a:r>
              <a:rPr lang="en-US" b="1" dirty="0">
                <a:solidFill>
                  <a:srgbClr val="F3801A"/>
                </a:solidFill>
              </a:rPr>
              <a:t> </a:t>
            </a:r>
            <a:r>
              <a:rPr lang="en-US" b="1" dirty="0" err="1">
                <a:solidFill>
                  <a:srgbClr val="F3801A"/>
                </a:solidFill>
              </a:rPr>
              <a:t>Sekolah</a:t>
            </a:r>
            <a:r>
              <a:rPr lang="en-US" dirty="0">
                <a:solidFill>
                  <a:srgbClr val="364B6C"/>
                </a:solidFill>
              </a:rPr>
              <a:t> yang </a:t>
            </a:r>
            <a:r>
              <a:rPr lang="en-US" dirty="0" err="1">
                <a:solidFill>
                  <a:srgbClr val="364B6C"/>
                </a:solidFill>
              </a:rPr>
              <a:t>memenuhi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kriteria</a:t>
            </a:r>
            <a:endParaRPr lang="id-ID" dirty="0">
              <a:solidFill>
                <a:srgbClr val="364B6C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0C68B5F-75C8-4A27-BF90-528407604445}"/>
              </a:ext>
            </a:extLst>
          </p:cNvPr>
          <p:cNvSpPr/>
          <p:nvPr/>
        </p:nvSpPr>
        <p:spPr>
          <a:xfrm>
            <a:off x="2026561" y="1284012"/>
            <a:ext cx="1105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rgbClr val="364B6C"/>
                </a:solidFill>
              </a:rPr>
              <a:t>Alokasi</a:t>
            </a:r>
            <a:endParaRPr lang="id-ID" sz="2400" b="1" dirty="0">
              <a:solidFill>
                <a:srgbClr val="364B6C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B27C2CA-DBED-4CB2-A429-49838DE94F98}"/>
              </a:ext>
            </a:extLst>
          </p:cNvPr>
          <p:cNvSpPr/>
          <p:nvPr/>
        </p:nvSpPr>
        <p:spPr>
          <a:xfrm>
            <a:off x="5656842" y="3475500"/>
            <a:ext cx="20573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364B6C"/>
                </a:solidFill>
              </a:rPr>
              <a:t>Bantuan</a:t>
            </a:r>
            <a:r>
              <a:rPr lang="en-US" sz="2000" b="1" dirty="0">
                <a:solidFill>
                  <a:srgbClr val="364B6C"/>
                </a:solidFill>
              </a:rPr>
              <a:t> </a:t>
            </a:r>
            <a:r>
              <a:rPr lang="en-US" sz="2000" b="1" dirty="0" err="1">
                <a:solidFill>
                  <a:srgbClr val="364B6C"/>
                </a:solidFill>
              </a:rPr>
              <a:t>operasional</a:t>
            </a:r>
            <a:r>
              <a:rPr lang="en-US" sz="2000" b="1" dirty="0">
                <a:solidFill>
                  <a:srgbClr val="364B6C"/>
                </a:solidFill>
              </a:rPr>
              <a:t> </a:t>
            </a:r>
            <a:r>
              <a:rPr lang="en-US" sz="2000" b="1" dirty="0" err="1">
                <a:solidFill>
                  <a:srgbClr val="364B6C"/>
                </a:solidFill>
              </a:rPr>
              <a:t>rutin</a:t>
            </a:r>
            <a:r>
              <a:rPr lang="en-US" sz="2000" b="1" dirty="0">
                <a:solidFill>
                  <a:srgbClr val="364B6C"/>
                </a:solidFill>
              </a:rPr>
              <a:t> dan </a:t>
            </a:r>
            <a:r>
              <a:rPr lang="en-US" sz="2000" b="1" dirty="0" err="1">
                <a:solidFill>
                  <a:srgbClr val="364B6C"/>
                </a:solidFill>
              </a:rPr>
              <a:t>akselerasi</a:t>
            </a:r>
            <a:r>
              <a:rPr lang="en-US" sz="2000" b="1" dirty="0">
                <a:solidFill>
                  <a:srgbClr val="364B6C"/>
                </a:solidFill>
              </a:rPr>
              <a:t> </a:t>
            </a:r>
            <a:r>
              <a:rPr lang="en-US" sz="2000" b="1" dirty="0" err="1">
                <a:solidFill>
                  <a:srgbClr val="364B6C"/>
                </a:solidFill>
              </a:rPr>
              <a:t>pembelajaran</a:t>
            </a:r>
            <a:endParaRPr lang="id-ID" sz="2000" b="1" dirty="0">
              <a:solidFill>
                <a:srgbClr val="364B6C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CC26F7-1BC0-49D8-AA71-A0B091F1EC2E}"/>
              </a:ext>
            </a:extLst>
          </p:cNvPr>
          <p:cNvSpPr/>
          <p:nvPr/>
        </p:nvSpPr>
        <p:spPr>
          <a:xfrm>
            <a:off x="5656843" y="5151069"/>
            <a:ext cx="208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364B6C"/>
                </a:solidFill>
              </a:rPr>
              <a:t>Insentif</a:t>
            </a:r>
            <a:endParaRPr lang="id-ID" sz="2000" b="1" dirty="0">
              <a:solidFill>
                <a:srgbClr val="364B6C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FC318F1-F802-4749-AFEE-00058EA83085}"/>
              </a:ext>
            </a:extLst>
          </p:cNvPr>
          <p:cNvSpPr/>
          <p:nvPr/>
        </p:nvSpPr>
        <p:spPr>
          <a:xfrm>
            <a:off x="5656842" y="2294699"/>
            <a:ext cx="2080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364B6C"/>
                </a:solidFill>
              </a:rPr>
              <a:t>Bantuan</a:t>
            </a:r>
            <a:r>
              <a:rPr lang="en-US" sz="2000" b="1" dirty="0">
                <a:solidFill>
                  <a:srgbClr val="364B6C"/>
                </a:solidFill>
              </a:rPr>
              <a:t> </a:t>
            </a:r>
            <a:r>
              <a:rPr lang="en-US" sz="2000" b="1" dirty="0" err="1">
                <a:solidFill>
                  <a:srgbClr val="364B6C"/>
                </a:solidFill>
              </a:rPr>
              <a:t>operasional</a:t>
            </a:r>
            <a:endParaRPr lang="id-ID" sz="2000" b="1" dirty="0">
              <a:solidFill>
                <a:srgbClr val="364B6C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5E2DC51-691D-4D1F-B66C-B4004B20C850}"/>
              </a:ext>
            </a:extLst>
          </p:cNvPr>
          <p:cNvSpPr/>
          <p:nvPr/>
        </p:nvSpPr>
        <p:spPr>
          <a:xfrm>
            <a:off x="7901459" y="3512891"/>
            <a:ext cx="162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Sekolah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di </a:t>
            </a:r>
            <a:r>
              <a:rPr lang="en-US" sz="2000" b="1" dirty="0" err="1">
                <a:solidFill>
                  <a:schemeClr val="bg1"/>
                </a:solidFill>
              </a:rPr>
              <a:t>Tertinggal</a:t>
            </a:r>
            <a:r>
              <a:rPr lang="en-US" sz="2000" b="1" dirty="0">
                <a:solidFill>
                  <a:schemeClr val="bg1"/>
                </a:solidFill>
              </a:rPr>
              <a:t> dan </a:t>
            </a:r>
            <a:r>
              <a:rPr lang="en-US" sz="2000" b="1" dirty="0" err="1">
                <a:solidFill>
                  <a:schemeClr val="bg1"/>
                </a:solidFill>
              </a:rPr>
              <a:t>sangat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tertinggal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A9F9E17-34E0-4889-874E-EC2E2F38D5A8}"/>
              </a:ext>
            </a:extLst>
          </p:cNvPr>
          <p:cNvSpPr/>
          <p:nvPr/>
        </p:nvSpPr>
        <p:spPr>
          <a:xfrm>
            <a:off x="7901459" y="5151069"/>
            <a:ext cx="16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Sekolah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Terbaik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02348A1-EB0C-4250-893D-36434F6CB628}"/>
              </a:ext>
            </a:extLst>
          </p:cNvPr>
          <p:cNvSpPr/>
          <p:nvPr/>
        </p:nvSpPr>
        <p:spPr>
          <a:xfrm>
            <a:off x="7901458" y="2294699"/>
            <a:ext cx="16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Seluruh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Sekolah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EFB529E-E3C1-42B0-9F8F-21D4E670B890}"/>
              </a:ext>
            </a:extLst>
          </p:cNvPr>
          <p:cNvSpPr/>
          <p:nvPr/>
        </p:nvSpPr>
        <p:spPr>
          <a:xfrm>
            <a:off x="9890753" y="3678849"/>
            <a:ext cx="180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64B6C"/>
                </a:solidFill>
              </a:rPr>
              <a:t>per </a:t>
            </a:r>
            <a:r>
              <a:rPr lang="en-US" sz="2000" b="1" dirty="0" err="1">
                <a:solidFill>
                  <a:srgbClr val="364B6C"/>
                </a:solidFill>
              </a:rPr>
              <a:t>sekolah</a:t>
            </a:r>
            <a:r>
              <a:rPr lang="en-US" sz="2000" b="1" dirty="0">
                <a:solidFill>
                  <a:srgbClr val="364B6C"/>
                </a:solidFill>
              </a:rPr>
              <a:t> per </a:t>
            </a:r>
            <a:r>
              <a:rPr lang="en-US" sz="2000" b="1" dirty="0" err="1">
                <a:solidFill>
                  <a:srgbClr val="364B6C"/>
                </a:solidFill>
              </a:rPr>
              <a:t>tahun</a:t>
            </a:r>
            <a:endParaRPr lang="en-US" sz="2000" b="1" dirty="0">
              <a:solidFill>
                <a:srgbClr val="364B6C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2F1A756-9873-4DC3-BD09-9A0B5F8A979B}"/>
              </a:ext>
            </a:extLst>
          </p:cNvPr>
          <p:cNvSpPr/>
          <p:nvPr/>
        </p:nvSpPr>
        <p:spPr>
          <a:xfrm>
            <a:off x="9890753" y="5151069"/>
            <a:ext cx="180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64B6C"/>
                </a:solidFill>
              </a:rPr>
              <a:t>per </a:t>
            </a:r>
            <a:r>
              <a:rPr lang="en-US" sz="2000" b="1" dirty="0" err="1">
                <a:solidFill>
                  <a:srgbClr val="364B6C"/>
                </a:solidFill>
              </a:rPr>
              <a:t>sekolah</a:t>
            </a:r>
            <a:r>
              <a:rPr lang="en-US" sz="2000" b="1" dirty="0">
                <a:solidFill>
                  <a:srgbClr val="364B6C"/>
                </a:solidFill>
              </a:rPr>
              <a:t> per </a:t>
            </a:r>
            <a:r>
              <a:rPr lang="en-US" sz="2000" b="1" dirty="0" err="1">
                <a:solidFill>
                  <a:srgbClr val="364B6C"/>
                </a:solidFill>
              </a:rPr>
              <a:t>tahun</a:t>
            </a:r>
            <a:r>
              <a:rPr lang="en-US" sz="2000" b="1" dirty="0">
                <a:solidFill>
                  <a:srgbClr val="364B6C"/>
                </a:solidFill>
              </a:rPr>
              <a:t>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233F4EB-5075-4EAC-9F53-5332A2C76772}"/>
              </a:ext>
            </a:extLst>
          </p:cNvPr>
          <p:cNvSpPr/>
          <p:nvPr/>
        </p:nvSpPr>
        <p:spPr>
          <a:xfrm>
            <a:off x="9890752" y="2294699"/>
            <a:ext cx="180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64B6C"/>
                </a:solidFill>
              </a:rPr>
              <a:t>per </a:t>
            </a:r>
            <a:r>
              <a:rPr lang="en-US" sz="2000" b="1" dirty="0" err="1">
                <a:solidFill>
                  <a:srgbClr val="364B6C"/>
                </a:solidFill>
              </a:rPr>
              <a:t>siswa</a:t>
            </a:r>
            <a:r>
              <a:rPr lang="en-US" sz="2000" b="1" dirty="0">
                <a:solidFill>
                  <a:srgbClr val="364B6C"/>
                </a:solidFill>
              </a:rPr>
              <a:t> per </a:t>
            </a:r>
            <a:r>
              <a:rPr lang="en-US" sz="2000" b="1" dirty="0" err="1">
                <a:solidFill>
                  <a:srgbClr val="364B6C"/>
                </a:solidFill>
              </a:rPr>
              <a:t>tahun</a:t>
            </a:r>
            <a:endParaRPr lang="en-US" sz="2000" b="1" dirty="0">
              <a:solidFill>
                <a:srgbClr val="364B6C"/>
              </a:solidFill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3F44437-3BE5-42DB-B1D3-FD27A3BAED99}"/>
              </a:ext>
            </a:extLst>
          </p:cNvPr>
          <p:cNvCxnSpPr>
            <a:cxnSpLocks/>
            <a:stCxn id="67" idx="1"/>
          </p:cNvCxnSpPr>
          <p:nvPr/>
        </p:nvCxnSpPr>
        <p:spPr>
          <a:xfrm>
            <a:off x="11883028" y="1806635"/>
            <a:ext cx="29950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12FF3C-EB7A-457B-8069-A6BAD082C5B8}"/>
              </a:ext>
            </a:extLst>
          </p:cNvPr>
          <p:cNvCxnSpPr>
            <a:cxnSpLocks/>
          </p:cNvCxnSpPr>
          <p:nvPr/>
        </p:nvCxnSpPr>
        <p:spPr>
          <a:xfrm>
            <a:off x="246743" y="3380224"/>
            <a:ext cx="11945257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A2B4A1-8280-4985-9F0B-41D2992CBF10}"/>
              </a:ext>
            </a:extLst>
          </p:cNvPr>
          <p:cNvCxnSpPr>
            <a:cxnSpLocks/>
          </p:cNvCxnSpPr>
          <p:nvPr/>
        </p:nvCxnSpPr>
        <p:spPr>
          <a:xfrm>
            <a:off x="275771" y="4927784"/>
            <a:ext cx="11916229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CA5FF04-67EC-4CF6-A38E-ABF8B67F0E6E}"/>
              </a:ext>
            </a:extLst>
          </p:cNvPr>
          <p:cNvCxnSpPr>
            <a:cxnSpLocks/>
          </p:cNvCxnSpPr>
          <p:nvPr/>
        </p:nvCxnSpPr>
        <p:spPr>
          <a:xfrm>
            <a:off x="275771" y="6294870"/>
            <a:ext cx="11916229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AF1A650-C2EE-45CC-8DEB-80969B3F3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88" y="1976194"/>
            <a:ext cx="963251" cy="400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81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CD4B7-DCF7-4489-AEA7-362A0B139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591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Pemanfaatan</a:t>
            </a:r>
            <a:r>
              <a:rPr lang="en-US" dirty="0"/>
              <a:t> Dana BOS </a:t>
            </a:r>
            <a:r>
              <a:rPr lang="en-US" dirty="0" err="1"/>
              <a:t>Tahun</a:t>
            </a:r>
            <a:r>
              <a:rPr lang="en-US" dirty="0"/>
              <a:t> 2019</a:t>
            </a:r>
            <a:endParaRPr lang="id-ID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43D9F8-8154-4009-AFD5-C36FC7674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pPr/>
              <a:t>5</a:t>
            </a:fld>
            <a:endParaRPr lang="id-ID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41D4B5-0DBA-48F9-B637-7CD848EAC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507128"/>
              </p:ext>
            </p:extLst>
          </p:nvPr>
        </p:nvGraphicFramePr>
        <p:xfrm>
          <a:off x="99145" y="745204"/>
          <a:ext cx="11403044" cy="5212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3783">
                  <a:extLst>
                    <a:ext uri="{9D8B030D-6E8A-4147-A177-3AD203B41FA5}">
                      <a16:colId xmlns:a16="http://schemas.microsoft.com/office/drawing/2014/main" val="2135590372"/>
                    </a:ext>
                  </a:extLst>
                </a:gridCol>
                <a:gridCol w="7476296">
                  <a:extLst>
                    <a:ext uri="{9D8B030D-6E8A-4147-A177-3AD203B41FA5}">
                      <a16:colId xmlns:a16="http://schemas.microsoft.com/office/drawing/2014/main" val="647278645"/>
                    </a:ext>
                  </a:extLst>
                </a:gridCol>
                <a:gridCol w="1654732">
                  <a:extLst>
                    <a:ext uri="{9D8B030D-6E8A-4147-A177-3AD203B41FA5}">
                      <a16:colId xmlns:a16="http://schemas.microsoft.com/office/drawing/2014/main" val="3880921144"/>
                    </a:ext>
                  </a:extLst>
                </a:gridCol>
                <a:gridCol w="1488233">
                  <a:extLst>
                    <a:ext uri="{9D8B030D-6E8A-4147-A177-3AD203B41FA5}">
                      <a16:colId xmlns:a16="http://schemas.microsoft.com/office/drawing/2014/main" val="1029206908"/>
                    </a:ext>
                  </a:extLst>
                </a:gridCol>
              </a:tblGrid>
              <a:tr h="430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64B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Pemanfaatan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64B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Reguler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Afirmasi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/</a:t>
                      </a:r>
                    </a:p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Kinerja</a:t>
                      </a:r>
                      <a:endParaRPr lang="id-ID" sz="1800" dirty="0">
                        <a:solidFill>
                          <a:schemeClr val="bg1"/>
                        </a:solidFill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566684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364B6C"/>
                          </a:solidFill>
                        </a:rPr>
                        <a:t>A</a:t>
                      </a:r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solidFill>
                            <a:srgbClr val="364B6C"/>
                          </a:solidFill>
                        </a:rPr>
                        <a:t>Operasional</a:t>
                      </a:r>
                      <a:r>
                        <a:rPr lang="en-US" sz="1800" b="1" dirty="0">
                          <a:solidFill>
                            <a:srgbClr val="364B6C"/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64B6C"/>
                          </a:solidFill>
                        </a:rPr>
                        <a:t>Rutin</a:t>
                      </a:r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8517073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/>
                        <a:t>Pengelolaan Sekolah</a:t>
                      </a:r>
                      <a:endParaRPr lang="en-US" sz="1800" dirty="0">
                        <a:solidFill>
                          <a:schemeClr val="lt1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8369888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/>
                        <a:t>Kegiatan Penerimaan Siswa Baru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7174327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/>
                        <a:t>Langganan Daya &amp; Jasa</a:t>
                      </a:r>
                      <a:endParaRPr lang="en-US" sz="1800" dirty="0">
                        <a:solidFill>
                          <a:schemeClr val="lt1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0213065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/>
                        <a:t>Perawatan Sekolah</a:t>
                      </a:r>
                      <a:endParaRPr lang="en-US" sz="1800" dirty="0">
                        <a:solidFill>
                          <a:schemeClr val="lt1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6973275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/>
                        <a:t>Pembayaran Honor</a:t>
                      </a:r>
                      <a:endParaRPr lang="en-US" sz="1800" dirty="0">
                        <a:solidFill>
                          <a:schemeClr val="lt1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3330526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364B6C"/>
                          </a:solidFill>
                        </a:rPr>
                        <a:t>B</a:t>
                      </a:r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solidFill>
                            <a:srgbClr val="364B6C"/>
                          </a:solidFill>
                        </a:rPr>
                        <a:t>Peningkatan</a:t>
                      </a:r>
                      <a:r>
                        <a:rPr lang="en-US" sz="1800" b="1" dirty="0">
                          <a:solidFill>
                            <a:srgbClr val="364B6C"/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64B6C"/>
                          </a:solidFill>
                        </a:rPr>
                        <a:t>Mutu</a:t>
                      </a:r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b="1" dirty="0">
                        <a:solidFill>
                          <a:srgbClr val="364B6C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7197566"/>
                  </a:ext>
                </a:extLst>
              </a:tr>
              <a:tr h="4829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Pengembangan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keprofesian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berkelanjutan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bagi</a:t>
                      </a:r>
                      <a:r>
                        <a:rPr lang="en-US" sz="1800" dirty="0"/>
                        <a:t> PTK, </a:t>
                      </a:r>
                      <a:r>
                        <a:rPr lang="en-US" sz="1800" dirty="0" err="1"/>
                        <a:t>serta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pengembangan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manajemen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sekolah</a:t>
                      </a:r>
                      <a:endParaRPr lang="en-US" sz="1800" dirty="0"/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5955709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/>
                        <a:t>Pembelian atau perawatan Alat Multimedia Pembelajaran</a:t>
                      </a:r>
                      <a:endParaRPr lang="en-US" sz="1800" dirty="0">
                        <a:solidFill>
                          <a:schemeClr val="lt1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kumimoji="0" lang="id-ID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0233481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/>
                        <a:t>Kegiatan Pembelajaran &amp; Ekstra Kurikuler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6738527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/>
                        <a:t>Kegiatan Evaluasi Pembelajaran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1356245"/>
                  </a:ext>
                </a:extLst>
              </a:tr>
              <a:tr h="4829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Penyelenggaraan</a:t>
                      </a:r>
                      <a:r>
                        <a:rPr lang="en-US" sz="1800" dirty="0"/>
                        <a:t> bursa </a:t>
                      </a:r>
                      <a:r>
                        <a:rPr lang="en-US" sz="1800" dirty="0" err="1"/>
                        <a:t>kerja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khusus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praktek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kerja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industri</a:t>
                      </a:r>
                      <a:r>
                        <a:rPr lang="en-US" sz="1800" dirty="0"/>
                        <a:t>/</a:t>
                      </a:r>
                      <a:r>
                        <a:rPr lang="en-US" sz="1800" dirty="0" err="1"/>
                        <a:t>lapangan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magang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pemantauan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keberkerjaan</a:t>
                      </a:r>
                      <a:r>
                        <a:rPr lang="en-US" sz="1800" dirty="0"/>
                        <a:t>, dan LSP </a:t>
                      </a:r>
                      <a:r>
                        <a:rPr lang="en-US" sz="1800" dirty="0" err="1"/>
                        <a:t>untuk</a:t>
                      </a:r>
                      <a:r>
                        <a:rPr lang="en-US" sz="1800" dirty="0"/>
                        <a:t> SMK</a:t>
                      </a:r>
                      <a:r>
                        <a:rPr lang="en-US" sz="1800" b="1" dirty="0">
                          <a:solidFill>
                            <a:srgbClr val="F3801A"/>
                          </a:solidFill>
                        </a:rPr>
                        <a:t>*)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5648488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/>
                        <a:t>Kegiatan Uji kompetensi &amp; Sertifikat Keguruan</a:t>
                      </a:r>
                      <a:r>
                        <a:rPr lang="en-US" sz="1800" b="1" dirty="0">
                          <a:solidFill>
                            <a:srgbClr val="F3801A"/>
                          </a:solidFill>
                        </a:rPr>
                        <a:t>*)</a:t>
                      </a:r>
                      <a:endParaRPr lang="id-ID" sz="1800" b="1" dirty="0">
                        <a:solidFill>
                          <a:srgbClr val="F3801A"/>
                        </a:solidFill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2709330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12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/>
                        <a:t>Pengembangan Perpustakaan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2281907"/>
                  </a:ext>
                </a:extLst>
              </a:tr>
              <a:tr h="268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13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Penyediaan </a:t>
                      </a:r>
                      <a:r>
                        <a:rPr lang="en-US" sz="1800" dirty="0" err="1"/>
                        <a:t>alat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pendukung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akses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rumah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belajar</a:t>
                      </a:r>
                      <a:endParaRPr lang="id-ID" sz="1800" dirty="0"/>
                    </a:p>
                  </a:txBody>
                  <a:tcPr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√</a:t>
                      </a:r>
                      <a:endParaRPr lang="id-ID" sz="1800" dirty="0"/>
                    </a:p>
                  </a:txBody>
                  <a:tcPr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590089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32B12FA-21CA-4B96-ACF0-DC6AD66D64C6}"/>
              </a:ext>
            </a:extLst>
          </p:cNvPr>
          <p:cNvSpPr txBox="1"/>
          <p:nvPr/>
        </p:nvSpPr>
        <p:spPr>
          <a:xfrm>
            <a:off x="5638800" y="30607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id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B318E-9757-41C1-9D17-DECA3DBE71BC}"/>
              </a:ext>
            </a:extLst>
          </p:cNvPr>
          <p:cNvSpPr txBox="1"/>
          <p:nvPr/>
        </p:nvSpPr>
        <p:spPr>
          <a:xfrm>
            <a:off x="195397" y="6046575"/>
            <a:ext cx="377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3801A"/>
                </a:solidFill>
              </a:rPr>
              <a:t>*) </a:t>
            </a:r>
            <a:r>
              <a:rPr lang="en-US" sz="1600" b="1" i="1" dirty="0" err="1">
                <a:solidFill>
                  <a:srgbClr val="F3801A"/>
                </a:solidFill>
              </a:rPr>
              <a:t>Khusus</a:t>
            </a:r>
            <a:r>
              <a:rPr lang="en-US" sz="1600" b="1" i="1" dirty="0">
                <a:solidFill>
                  <a:srgbClr val="F3801A"/>
                </a:solidFill>
              </a:rPr>
              <a:t> SMK</a:t>
            </a:r>
            <a:endParaRPr lang="id-ID" sz="1600" b="1" i="1" dirty="0">
              <a:solidFill>
                <a:srgbClr val="F380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64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10D93-3BF0-45A7-88FD-CEF2B850E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28" y="-39128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Skema</a:t>
            </a:r>
            <a:r>
              <a:rPr lang="en-US" dirty="0">
                <a:solidFill>
                  <a:srgbClr val="FF0000"/>
                </a:solidFill>
              </a:rPr>
              <a:t> Online dan Offline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4A78B1-B90E-465D-9E23-4B1D61062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615" y="5038840"/>
            <a:ext cx="1657246" cy="11012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E3846C-393F-46FC-86F1-F41C82DB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880" y="2001115"/>
            <a:ext cx="2168433" cy="20819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0E17F6-BB48-429E-96F9-9AD9622DC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661" y="4476969"/>
            <a:ext cx="1472277" cy="1296243"/>
          </a:xfrm>
          <a:prstGeom prst="rect">
            <a:avLst/>
          </a:prstGeom>
        </p:spPr>
      </p:pic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A2D9BD25-D8F0-40E6-B995-A3168F0ACA4E}"/>
              </a:ext>
            </a:extLst>
          </p:cNvPr>
          <p:cNvCxnSpPr>
            <a:cxnSpLocks/>
          </p:cNvCxnSpPr>
          <p:nvPr/>
        </p:nvCxnSpPr>
        <p:spPr>
          <a:xfrm rot="10800000" flipV="1">
            <a:off x="9749924" y="4746425"/>
            <a:ext cx="1363095" cy="48035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874FBB-A30B-43DB-89DA-FD512087BADC}"/>
              </a:ext>
            </a:extLst>
          </p:cNvPr>
          <p:cNvGrpSpPr/>
          <p:nvPr/>
        </p:nvGrpSpPr>
        <p:grpSpPr>
          <a:xfrm>
            <a:off x="1815280" y="2001115"/>
            <a:ext cx="1395370" cy="1498040"/>
            <a:chOff x="1815280" y="2001115"/>
            <a:chExt cx="1395370" cy="149804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B753EDC-0858-4075-BAD7-269F6312D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815280" y="2001115"/>
              <a:ext cx="1395370" cy="1498040"/>
            </a:xfrm>
            <a:prstGeom prst="rect">
              <a:avLst/>
            </a:prstGeom>
          </p:spPr>
        </p:pic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66D112F9-64CD-45C9-853B-866865954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5666" y="2446860"/>
              <a:ext cx="824378" cy="185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2">
              <a:extLst>
                <a:ext uri="{FF2B5EF4-FFF2-40B4-BE49-F238E27FC236}">
                  <a16:creationId xmlns:a16="http://schemas.microsoft.com/office/drawing/2014/main" id="{3D596138-41FD-4462-B4D3-75740C8CBB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5666" y="2691636"/>
              <a:ext cx="824378" cy="185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73C78C8-396C-4654-AE32-6A71A5D723AB}"/>
              </a:ext>
            </a:extLst>
          </p:cNvPr>
          <p:cNvGrpSpPr/>
          <p:nvPr/>
        </p:nvGrpSpPr>
        <p:grpSpPr>
          <a:xfrm>
            <a:off x="1852103" y="3544015"/>
            <a:ext cx="1305522" cy="1305522"/>
            <a:chOff x="838200" y="862476"/>
            <a:chExt cx="2674483" cy="2674483"/>
          </a:xfrm>
        </p:grpSpPr>
        <p:pic>
          <p:nvPicPr>
            <p:cNvPr id="58" name="Picture 57" descr="A close up of a computer&#10;&#10;Description generated with very high confidence">
              <a:extLst>
                <a:ext uri="{FF2B5EF4-FFF2-40B4-BE49-F238E27FC236}">
                  <a16:creationId xmlns:a16="http://schemas.microsoft.com/office/drawing/2014/main" id="{4456B774-D0EE-41C6-8A63-F7D745708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838200" y="862476"/>
              <a:ext cx="2674483" cy="2674483"/>
            </a:xfrm>
            <a:prstGeom prst="rect">
              <a:avLst/>
            </a:prstGeom>
          </p:spPr>
        </p:pic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94F34B37-A7A8-44F0-B3B5-1B10F47B7E30}"/>
                </a:ext>
              </a:extLst>
            </p:cNvPr>
            <p:cNvSpPr/>
            <p:nvPr/>
          </p:nvSpPr>
          <p:spPr>
            <a:xfrm>
              <a:off x="1307304" y="1358900"/>
              <a:ext cx="1731906" cy="1099587"/>
            </a:xfrm>
            <a:prstGeom prst="roundRect">
              <a:avLst>
                <a:gd name="adj" fmla="val 280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{</a:t>
              </a:r>
              <a:endParaRPr lang="id-ID" dirty="0"/>
            </a:p>
          </p:txBody>
        </p:sp>
        <p:pic>
          <p:nvPicPr>
            <p:cNvPr id="60" name="Picture 2">
              <a:extLst>
                <a:ext uri="{FF2B5EF4-FFF2-40B4-BE49-F238E27FC236}">
                  <a16:creationId xmlns:a16="http://schemas.microsoft.com/office/drawing/2014/main" id="{8A96F0A5-2AB5-4B77-8B4B-3D49E1D6F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5372" y="1676972"/>
              <a:ext cx="1790431" cy="402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62" name="Connector: Curved 61">
            <a:extLst>
              <a:ext uri="{FF2B5EF4-FFF2-40B4-BE49-F238E27FC236}">
                <a16:creationId xmlns:a16="http://schemas.microsoft.com/office/drawing/2014/main" id="{5D49C2E7-5CB4-4DA2-9B60-D09831590B7B}"/>
              </a:ext>
            </a:extLst>
          </p:cNvPr>
          <p:cNvCxnSpPr>
            <a:cxnSpLocks/>
          </p:cNvCxnSpPr>
          <p:nvPr/>
        </p:nvCxnSpPr>
        <p:spPr>
          <a:xfrm rot="10800000">
            <a:off x="6494613" y="4081558"/>
            <a:ext cx="1416811" cy="1145226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Hasil gambar untuk server icon">
            <a:extLst>
              <a:ext uri="{FF2B5EF4-FFF2-40B4-BE49-F238E27FC236}">
                <a16:creationId xmlns:a16="http://schemas.microsoft.com/office/drawing/2014/main" id="{A6755270-41DA-42C8-B580-EA433362B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823" y="102827"/>
            <a:ext cx="1898288" cy="189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TextBox 3074">
            <a:extLst>
              <a:ext uri="{FF2B5EF4-FFF2-40B4-BE49-F238E27FC236}">
                <a16:creationId xmlns:a16="http://schemas.microsoft.com/office/drawing/2014/main" id="{A9BBE985-E1AC-4B8F-B6C1-43F7EF6009AA}"/>
              </a:ext>
            </a:extLst>
          </p:cNvPr>
          <p:cNvSpPr txBox="1"/>
          <p:nvPr/>
        </p:nvSpPr>
        <p:spPr>
          <a:xfrm>
            <a:off x="9460529" y="1816449"/>
            <a:ext cx="2604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SERVER RUMAH BELAJAR</a:t>
            </a:r>
            <a:endParaRPr lang="id-ID" b="1" dirty="0"/>
          </a:p>
        </p:txBody>
      </p:sp>
      <p:pic>
        <p:nvPicPr>
          <p:cNvPr id="3078" name="Picture 6" descr="Hasil gambar untuk internet WIFI">
            <a:extLst>
              <a:ext uri="{FF2B5EF4-FFF2-40B4-BE49-F238E27FC236}">
                <a16:creationId xmlns:a16="http://schemas.microsoft.com/office/drawing/2014/main" id="{9879AE90-356F-4B03-B630-3199071C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003" y="1060606"/>
            <a:ext cx="1593536" cy="8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82BA9920-4CFF-4F40-B84E-5C4069F23937}"/>
              </a:ext>
            </a:extLst>
          </p:cNvPr>
          <p:cNvCxnSpPr/>
          <p:nvPr/>
        </p:nvCxnSpPr>
        <p:spPr>
          <a:xfrm flipH="1">
            <a:off x="6576646" y="1523749"/>
            <a:ext cx="3540157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36F931B1-7E6C-4771-B83F-B66F22868D77}"/>
              </a:ext>
            </a:extLst>
          </p:cNvPr>
          <p:cNvCxnSpPr/>
          <p:nvPr/>
        </p:nvCxnSpPr>
        <p:spPr>
          <a:xfrm>
            <a:off x="6593771" y="1506796"/>
            <a:ext cx="0" cy="1535274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D52C7FA-4064-4A03-9026-1A5D7B9F24D9}"/>
              </a:ext>
            </a:extLst>
          </p:cNvPr>
          <p:cNvCxnSpPr>
            <a:cxnSpLocks/>
          </p:cNvCxnSpPr>
          <p:nvPr/>
        </p:nvCxnSpPr>
        <p:spPr>
          <a:xfrm>
            <a:off x="11113018" y="2185781"/>
            <a:ext cx="0" cy="256064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7" name="Oval 3086">
            <a:extLst>
              <a:ext uri="{FF2B5EF4-FFF2-40B4-BE49-F238E27FC236}">
                <a16:creationId xmlns:a16="http://schemas.microsoft.com/office/drawing/2014/main" id="{AB8539E5-2A35-4303-8AD1-BC18A4F97AF6}"/>
              </a:ext>
            </a:extLst>
          </p:cNvPr>
          <p:cNvSpPr/>
          <p:nvPr/>
        </p:nvSpPr>
        <p:spPr>
          <a:xfrm>
            <a:off x="9390185" y="527538"/>
            <a:ext cx="449781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id-ID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70E4411-B1A4-432B-B259-F75E22EFE930}"/>
              </a:ext>
            </a:extLst>
          </p:cNvPr>
          <p:cNvSpPr/>
          <p:nvPr/>
        </p:nvSpPr>
        <p:spPr>
          <a:xfrm>
            <a:off x="5779879" y="1372056"/>
            <a:ext cx="580439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2a</a:t>
            </a:r>
            <a:endParaRPr lang="id-ID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F765065-4CD7-481D-9E28-0FF38D393CB7}"/>
              </a:ext>
            </a:extLst>
          </p:cNvPr>
          <p:cNvSpPr/>
          <p:nvPr/>
        </p:nvSpPr>
        <p:spPr>
          <a:xfrm>
            <a:off x="11244107" y="3971885"/>
            <a:ext cx="713431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2b</a:t>
            </a:r>
            <a:endParaRPr lang="id-ID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7E24F75-3E18-4CC1-902E-481CDF240F43}"/>
              </a:ext>
            </a:extLst>
          </p:cNvPr>
          <p:cNvSpPr/>
          <p:nvPr/>
        </p:nvSpPr>
        <p:spPr>
          <a:xfrm>
            <a:off x="5858157" y="3593865"/>
            <a:ext cx="449781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id-ID" dirty="0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72F6B4B-5741-4DC6-96EF-3FC9D7AEBD54}"/>
              </a:ext>
            </a:extLst>
          </p:cNvPr>
          <p:cNvCxnSpPr>
            <a:cxnSpLocks/>
          </p:cNvCxnSpPr>
          <p:nvPr/>
        </p:nvCxnSpPr>
        <p:spPr>
          <a:xfrm flipH="1" flipV="1">
            <a:off x="2926505" y="2708853"/>
            <a:ext cx="2067526" cy="72014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6CC6ECF-7727-4CAE-905E-08E6885C35C7}"/>
              </a:ext>
            </a:extLst>
          </p:cNvPr>
          <p:cNvCxnSpPr>
            <a:cxnSpLocks/>
          </p:cNvCxnSpPr>
          <p:nvPr/>
        </p:nvCxnSpPr>
        <p:spPr>
          <a:xfrm flipH="1">
            <a:off x="2990044" y="3375124"/>
            <a:ext cx="1934304" cy="918389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90DF1A0-A6DE-423E-961D-0CF3D3F29079}"/>
              </a:ext>
            </a:extLst>
          </p:cNvPr>
          <p:cNvCxnSpPr>
            <a:cxnSpLocks/>
            <a:endCxn id="54" idx="3"/>
          </p:cNvCxnSpPr>
          <p:nvPr/>
        </p:nvCxnSpPr>
        <p:spPr>
          <a:xfrm flipH="1">
            <a:off x="2990044" y="3402419"/>
            <a:ext cx="1934306" cy="215449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7F9AB89-FBE5-41DF-9DC7-0EF6CB21B34C}"/>
              </a:ext>
            </a:extLst>
          </p:cNvPr>
          <p:cNvSpPr txBox="1"/>
          <p:nvPr/>
        </p:nvSpPr>
        <p:spPr>
          <a:xfrm>
            <a:off x="5272224" y="4003603"/>
            <a:ext cx="2444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ROUTER</a:t>
            </a:r>
            <a:endParaRPr lang="id-ID" b="1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430864C-B0D7-4F28-8C1E-F97EB6C4E18A}"/>
              </a:ext>
            </a:extLst>
          </p:cNvPr>
          <p:cNvSpPr txBox="1"/>
          <p:nvPr/>
        </p:nvSpPr>
        <p:spPr>
          <a:xfrm>
            <a:off x="7880937" y="5955441"/>
            <a:ext cx="2444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PC -LOCAL SERVER</a:t>
            </a:r>
            <a:endParaRPr lang="id-ID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4673FEB-0090-4053-B157-7194B11B4E18}"/>
              </a:ext>
            </a:extLst>
          </p:cNvPr>
          <p:cNvSpPr txBox="1"/>
          <p:nvPr/>
        </p:nvSpPr>
        <p:spPr>
          <a:xfrm>
            <a:off x="10617661" y="5767449"/>
            <a:ext cx="1472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HDD </a:t>
            </a:r>
            <a:r>
              <a:rPr lang="en-US" b="1" dirty="0" err="1"/>
              <a:t>Berisi</a:t>
            </a:r>
            <a:r>
              <a:rPr lang="en-US" b="1" dirty="0"/>
              <a:t> </a:t>
            </a:r>
            <a:r>
              <a:rPr lang="en-US" b="1" dirty="0" err="1"/>
              <a:t>Konten</a:t>
            </a:r>
            <a:r>
              <a:rPr lang="en-US" b="1" dirty="0"/>
              <a:t> </a:t>
            </a:r>
            <a:endParaRPr lang="id-ID" b="1" dirty="0"/>
          </a:p>
        </p:txBody>
      </p:sp>
      <p:sp>
        <p:nvSpPr>
          <p:cNvPr id="3095" name="TextBox 3094">
            <a:extLst>
              <a:ext uri="{FF2B5EF4-FFF2-40B4-BE49-F238E27FC236}">
                <a16:creationId xmlns:a16="http://schemas.microsoft.com/office/drawing/2014/main" id="{F7728932-AA33-48E4-83CF-F61990F7F1FE}"/>
              </a:ext>
            </a:extLst>
          </p:cNvPr>
          <p:cNvSpPr txBox="1"/>
          <p:nvPr/>
        </p:nvSpPr>
        <p:spPr>
          <a:xfrm rot="16200000">
            <a:off x="10129202" y="3119317"/>
            <a:ext cx="14722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Jalur</a:t>
            </a:r>
            <a:r>
              <a:rPr lang="en-US" b="1" dirty="0">
                <a:solidFill>
                  <a:schemeClr val="bg1"/>
                </a:solidFill>
              </a:rPr>
              <a:t> Offline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6156A06-90A9-4562-A760-CB7AF6BB74B8}"/>
              </a:ext>
            </a:extLst>
          </p:cNvPr>
          <p:cNvSpPr txBox="1"/>
          <p:nvPr/>
        </p:nvSpPr>
        <p:spPr>
          <a:xfrm>
            <a:off x="7709552" y="1096765"/>
            <a:ext cx="1472276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Jalur</a:t>
            </a:r>
            <a:r>
              <a:rPr lang="en-US" b="1" dirty="0">
                <a:solidFill>
                  <a:schemeClr val="bg1"/>
                </a:solidFill>
              </a:rPr>
              <a:t> Online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0EC5CC5-A32D-45FA-9B9A-E41E2933468B}"/>
              </a:ext>
            </a:extLst>
          </p:cNvPr>
          <p:cNvSpPr/>
          <p:nvPr/>
        </p:nvSpPr>
        <p:spPr>
          <a:xfrm>
            <a:off x="2919255" y="2545021"/>
            <a:ext cx="580439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4a</a:t>
            </a:r>
            <a:endParaRPr lang="id-ID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29AE884-EB5F-4BD2-87DB-4867E14FAF7A}"/>
              </a:ext>
            </a:extLst>
          </p:cNvPr>
          <p:cNvSpPr/>
          <p:nvPr/>
        </p:nvSpPr>
        <p:spPr>
          <a:xfrm>
            <a:off x="2919255" y="4038264"/>
            <a:ext cx="580439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4b</a:t>
            </a:r>
            <a:endParaRPr lang="id-ID" sz="160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9D268014-F18B-4AAD-8B6B-160CCFB5D995}"/>
              </a:ext>
            </a:extLst>
          </p:cNvPr>
          <p:cNvSpPr/>
          <p:nvPr/>
        </p:nvSpPr>
        <p:spPr>
          <a:xfrm>
            <a:off x="2919255" y="5317668"/>
            <a:ext cx="580439" cy="44978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4c</a:t>
            </a:r>
            <a:endParaRPr lang="id-ID" sz="1600" dirty="0"/>
          </a:p>
        </p:txBody>
      </p:sp>
      <p:pic>
        <p:nvPicPr>
          <p:cNvPr id="3096" name="Picture 8" descr="Hasil gambar untuk PC computer logo">
            <a:extLst>
              <a:ext uri="{FF2B5EF4-FFF2-40B4-BE49-F238E27FC236}">
                <a16:creationId xmlns:a16="http://schemas.microsoft.com/office/drawing/2014/main" id="{E4D7F74C-3096-4B6F-8660-14D67159C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450" y="4010410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>
            <a:extLst>
              <a:ext uri="{FF2B5EF4-FFF2-40B4-BE49-F238E27FC236}">
                <a16:creationId xmlns:a16="http://schemas.microsoft.com/office/drawing/2014/main" id="{54563CAC-3034-4774-9D22-5064E22C0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612" y="4436477"/>
            <a:ext cx="1548312" cy="34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7" name="TextBox 3096">
            <a:extLst>
              <a:ext uri="{FF2B5EF4-FFF2-40B4-BE49-F238E27FC236}">
                <a16:creationId xmlns:a16="http://schemas.microsoft.com/office/drawing/2014/main" id="{AB999B01-3973-4C7E-895A-D5D3536F3B4E}"/>
              </a:ext>
            </a:extLst>
          </p:cNvPr>
          <p:cNvSpPr txBox="1"/>
          <p:nvPr/>
        </p:nvSpPr>
        <p:spPr>
          <a:xfrm>
            <a:off x="936702" y="4081558"/>
            <a:ext cx="784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Guru</a:t>
            </a:r>
            <a:endParaRPr lang="id-ID" i="1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39CA7A1-787C-4C82-81C4-00C077166DB1}"/>
              </a:ext>
            </a:extLst>
          </p:cNvPr>
          <p:cNvSpPr txBox="1"/>
          <p:nvPr/>
        </p:nvSpPr>
        <p:spPr>
          <a:xfrm>
            <a:off x="936702" y="2322304"/>
            <a:ext cx="784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Siswa</a:t>
            </a:r>
            <a:endParaRPr lang="id-ID" i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F38832D-A5E1-431D-BB7E-416CEE19811B}"/>
              </a:ext>
            </a:extLst>
          </p:cNvPr>
          <p:cNvSpPr txBox="1"/>
          <p:nvPr/>
        </p:nvSpPr>
        <p:spPr>
          <a:xfrm>
            <a:off x="1688934" y="6224931"/>
            <a:ext cx="784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LCD</a:t>
            </a:r>
            <a:endParaRPr lang="id-ID" i="1" dirty="0"/>
          </a:p>
        </p:txBody>
      </p:sp>
    </p:spTree>
    <p:extLst>
      <p:ext uri="{BB962C8B-B14F-4D97-AF65-F5344CB8AC3E}">
        <p14:creationId xmlns:p14="http://schemas.microsoft.com/office/powerpoint/2010/main" val="1696355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9265062-719F-4671-B863-6BF760493A8F}"/>
              </a:ext>
            </a:extLst>
          </p:cNvPr>
          <p:cNvSpPr/>
          <p:nvPr/>
        </p:nvSpPr>
        <p:spPr>
          <a:xfrm>
            <a:off x="8577943" y="1554150"/>
            <a:ext cx="3614055" cy="1566994"/>
          </a:xfrm>
          <a:prstGeom prst="rect">
            <a:avLst/>
          </a:prstGeom>
          <a:solidFill>
            <a:srgbClr val="23C5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EEB25A-C6D4-4EB2-B3AA-C8DD71FA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Syarat dan Kriteria Penerimaan BOS 2019</a:t>
            </a:r>
            <a:endParaRPr lang="id-ID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4F66D2-1CD5-4BC9-A36A-57EF7831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5057" y="6608098"/>
            <a:ext cx="712061" cy="257493"/>
          </a:xfrm>
        </p:spPr>
        <p:txBody>
          <a:bodyPr/>
          <a:lstStyle/>
          <a:p>
            <a:fld id="{6B5C0551-98B9-409F-AD36-106AD6A9BA5E}" type="slidenum">
              <a:rPr lang="id-ID" smtClean="0"/>
              <a:t>7</a:t>
            </a:fld>
            <a:endParaRPr lang="id-ID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CC3507-ED95-47DB-ACBA-72C50F1CD32A}"/>
              </a:ext>
            </a:extLst>
          </p:cNvPr>
          <p:cNvCxnSpPr>
            <a:cxnSpLocks/>
          </p:cNvCxnSpPr>
          <p:nvPr/>
        </p:nvCxnSpPr>
        <p:spPr>
          <a:xfrm>
            <a:off x="246743" y="971206"/>
            <a:ext cx="11945257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C0F002-C674-43DA-83EF-043096AE833A}"/>
              </a:ext>
            </a:extLst>
          </p:cNvPr>
          <p:cNvCxnSpPr>
            <a:cxnSpLocks/>
          </p:cNvCxnSpPr>
          <p:nvPr/>
        </p:nvCxnSpPr>
        <p:spPr>
          <a:xfrm>
            <a:off x="246743" y="1547555"/>
            <a:ext cx="11945257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2B9232A-961D-48EB-9926-7B04975D52B2}"/>
              </a:ext>
            </a:extLst>
          </p:cNvPr>
          <p:cNvSpPr/>
          <p:nvPr/>
        </p:nvSpPr>
        <p:spPr>
          <a:xfrm>
            <a:off x="4065242" y="1024932"/>
            <a:ext cx="978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rgbClr val="364B6C"/>
                </a:solidFill>
              </a:rPr>
              <a:t>Syarat</a:t>
            </a:r>
            <a:endParaRPr lang="id-ID" sz="2400" b="1" dirty="0">
              <a:solidFill>
                <a:srgbClr val="364B6C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035E25-4460-47D4-916E-915EF5302ECF}"/>
              </a:ext>
            </a:extLst>
          </p:cNvPr>
          <p:cNvSpPr/>
          <p:nvPr/>
        </p:nvSpPr>
        <p:spPr>
          <a:xfrm>
            <a:off x="6617616" y="3124768"/>
            <a:ext cx="5574382" cy="1553115"/>
          </a:xfrm>
          <a:prstGeom prst="rect">
            <a:avLst/>
          </a:prstGeom>
          <a:solidFill>
            <a:srgbClr val="23C5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F2534D-DB11-4736-87D7-6676A469C0F7}"/>
              </a:ext>
            </a:extLst>
          </p:cNvPr>
          <p:cNvSpPr/>
          <p:nvPr/>
        </p:nvSpPr>
        <p:spPr>
          <a:xfrm>
            <a:off x="8972063" y="1024932"/>
            <a:ext cx="1129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rgbClr val="23C5BE"/>
                </a:solidFill>
              </a:rPr>
              <a:t>Kriteria</a:t>
            </a:r>
            <a:endParaRPr lang="id-ID" sz="2400" b="1" dirty="0">
              <a:solidFill>
                <a:srgbClr val="23C5B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1C65BC-4B70-413C-841E-53271E9DB39B}"/>
              </a:ext>
            </a:extLst>
          </p:cNvPr>
          <p:cNvSpPr/>
          <p:nvPr/>
        </p:nvSpPr>
        <p:spPr>
          <a:xfrm>
            <a:off x="6907637" y="3721013"/>
            <a:ext cx="5009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Diutamakan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bagi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sekolah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dil</a:t>
            </a:r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okasi desa tertinggal dan sangat tertinggal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12FF3C-EB7A-457B-8069-A6BAD082C5B8}"/>
              </a:ext>
            </a:extLst>
          </p:cNvPr>
          <p:cNvCxnSpPr>
            <a:cxnSpLocks/>
          </p:cNvCxnSpPr>
          <p:nvPr/>
        </p:nvCxnSpPr>
        <p:spPr>
          <a:xfrm>
            <a:off x="246743" y="3121144"/>
            <a:ext cx="11945257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8420E6C-780A-48A7-95BD-DE44F701B3B4}"/>
              </a:ext>
            </a:extLst>
          </p:cNvPr>
          <p:cNvSpPr/>
          <p:nvPr/>
        </p:nvSpPr>
        <p:spPr>
          <a:xfrm>
            <a:off x="7182196" y="4542851"/>
            <a:ext cx="5009802" cy="1500804"/>
          </a:xfrm>
          <a:prstGeom prst="rect">
            <a:avLst/>
          </a:prstGeom>
          <a:solidFill>
            <a:srgbClr val="23C5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EB89DB-9F3D-4472-944E-710BF33CBA92}"/>
              </a:ext>
            </a:extLst>
          </p:cNvPr>
          <p:cNvSpPr/>
          <p:nvPr/>
        </p:nvSpPr>
        <p:spPr>
          <a:xfrm>
            <a:off x="8815518" y="1774909"/>
            <a:ext cx="3103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Rekapitulasi jumlah siswa berdasarkan siswa yg memiliki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Nomor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Induk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Siswa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Nasional (</a:t>
            </a:r>
            <a:r>
              <a:rPr lang="id-ID" dirty="0">
                <a:solidFill>
                  <a:schemeClr val="bg1">
                    <a:lumMod val="95000"/>
                  </a:schemeClr>
                </a:solidFill>
              </a:rPr>
              <a:t>NISN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)</a:t>
            </a:r>
            <a:endParaRPr lang="id-ID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B30990-6CE4-4F3C-8C69-94984C6FA1AC}"/>
              </a:ext>
            </a:extLst>
          </p:cNvPr>
          <p:cNvSpPr/>
          <p:nvPr/>
        </p:nvSpPr>
        <p:spPr>
          <a:xfrm>
            <a:off x="7467529" y="4853247"/>
            <a:ext cx="4506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+mj-lt"/>
              <a:buAutoNum type="arabicPeriod"/>
            </a:pP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Pertumbuhan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baik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Rapor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Mutu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dan UN yang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meningkat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selama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2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tahun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terakhir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Indeks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Kinerja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</a:rPr>
              <a:t>Daerah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F2003B-1662-45B4-8071-337EFE840A7E}"/>
              </a:ext>
            </a:extLst>
          </p:cNvPr>
          <p:cNvSpPr/>
          <p:nvPr/>
        </p:nvSpPr>
        <p:spPr>
          <a:xfrm>
            <a:off x="2049100" y="3156487"/>
            <a:ext cx="45685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+mj-lt"/>
              <a:buAutoNum type="arabicPeriod"/>
            </a:pPr>
            <a:r>
              <a:rPr lang="id-ID" dirty="0">
                <a:solidFill>
                  <a:srgbClr val="364B6C"/>
                </a:solidFill>
              </a:rPr>
              <a:t>Sekolah </a:t>
            </a:r>
            <a:r>
              <a:rPr lang="en-US" dirty="0">
                <a:solidFill>
                  <a:srgbClr val="364B6C"/>
                </a:solidFill>
              </a:rPr>
              <a:t>negeri </a:t>
            </a:r>
            <a:r>
              <a:rPr lang="id-ID" dirty="0">
                <a:solidFill>
                  <a:srgbClr val="364B6C"/>
                </a:solidFill>
              </a:rPr>
              <a:t>aktif</a:t>
            </a:r>
          </a:p>
          <a:p>
            <a:pPr marL="266700" indent="-266700">
              <a:buFont typeface="+mj-lt"/>
              <a:buAutoNum type="arabicPeriod"/>
            </a:pPr>
            <a:r>
              <a:rPr lang="id-ID" dirty="0">
                <a:solidFill>
                  <a:srgbClr val="364B6C"/>
                </a:solidFill>
              </a:rPr>
              <a:t>Mengisi Dapodik </a:t>
            </a:r>
            <a:r>
              <a:rPr lang="en-US" dirty="0" err="1">
                <a:solidFill>
                  <a:srgbClr val="364B6C"/>
                </a:solidFill>
              </a:rPr>
              <a:t>tiga</a:t>
            </a:r>
            <a:r>
              <a:rPr lang="id-ID" dirty="0">
                <a:solidFill>
                  <a:srgbClr val="364B6C"/>
                </a:solidFill>
              </a:rPr>
              <a:t> semester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terakhir</a:t>
            </a:r>
            <a:endParaRPr lang="id-ID" dirty="0">
              <a:solidFill>
                <a:srgbClr val="364B6C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n-US" dirty="0" err="1">
                <a:solidFill>
                  <a:srgbClr val="364B6C"/>
                </a:solidFill>
              </a:rPr>
              <a:t>Diutamakan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jumlah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siswa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kecil</a:t>
            </a:r>
            <a:r>
              <a:rPr lang="en-US" dirty="0">
                <a:solidFill>
                  <a:srgbClr val="364B6C"/>
                </a:solidFill>
              </a:rPr>
              <a:t> </a:t>
            </a:r>
          </a:p>
          <a:p>
            <a:pPr marL="266700" indent="-266700">
              <a:buFont typeface="+mj-lt"/>
              <a:buAutoNum type="arabicPeriod"/>
            </a:pPr>
            <a:r>
              <a:rPr lang="en-US" dirty="0" err="1">
                <a:solidFill>
                  <a:srgbClr val="364B6C"/>
                </a:solidFill>
              </a:rPr>
              <a:t>Mempunyai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sumber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listrik</a:t>
            </a:r>
            <a:r>
              <a:rPr lang="en-US" dirty="0">
                <a:solidFill>
                  <a:srgbClr val="364B6C"/>
                </a:solidFill>
              </a:rPr>
              <a:t> dan internet</a:t>
            </a:r>
          </a:p>
          <a:p>
            <a:pPr marL="266700" indent="-266700">
              <a:buFont typeface="+mj-lt"/>
              <a:buAutoNum type="arabicPeriod"/>
            </a:pPr>
            <a:r>
              <a:rPr lang="id-ID" dirty="0">
                <a:solidFill>
                  <a:srgbClr val="364B6C"/>
                </a:solidFill>
              </a:rPr>
              <a:t>Penerima BOS Regular 1 tahun terakhir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A2B4A1-8280-4985-9F0B-41D2992CBF10}"/>
              </a:ext>
            </a:extLst>
          </p:cNvPr>
          <p:cNvCxnSpPr>
            <a:cxnSpLocks/>
          </p:cNvCxnSpPr>
          <p:nvPr/>
        </p:nvCxnSpPr>
        <p:spPr>
          <a:xfrm>
            <a:off x="275771" y="4668704"/>
            <a:ext cx="11916229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1BE0536-AB7D-41B9-8E62-65D55443511F}"/>
              </a:ext>
            </a:extLst>
          </p:cNvPr>
          <p:cNvSpPr/>
          <p:nvPr/>
        </p:nvSpPr>
        <p:spPr>
          <a:xfrm>
            <a:off x="2049100" y="1554150"/>
            <a:ext cx="29948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+mj-lt"/>
              <a:buAutoNum type="arabicPeriod"/>
            </a:pPr>
            <a:r>
              <a:rPr lang="id-ID" dirty="0">
                <a:solidFill>
                  <a:srgbClr val="364B6C"/>
                </a:solidFill>
              </a:rPr>
              <a:t>Sekolah aktif</a:t>
            </a:r>
          </a:p>
          <a:p>
            <a:pPr marL="266700" indent="-266700">
              <a:buFont typeface="+mj-lt"/>
              <a:buAutoNum type="arabicPeriod"/>
            </a:pPr>
            <a:r>
              <a:rPr lang="id-ID" dirty="0">
                <a:solidFill>
                  <a:srgbClr val="364B6C"/>
                </a:solidFill>
              </a:rPr>
              <a:t>Mengisi Dapodik </a:t>
            </a:r>
            <a:r>
              <a:rPr lang="en-US" dirty="0" err="1">
                <a:solidFill>
                  <a:srgbClr val="364B6C"/>
                </a:solidFill>
              </a:rPr>
              <a:t>tiga</a:t>
            </a:r>
            <a:r>
              <a:rPr lang="id-ID" dirty="0">
                <a:solidFill>
                  <a:srgbClr val="364B6C"/>
                </a:solidFill>
              </a:rPr>
              <a:t> semester terakhir</a:t>
            </a:r>
            <a:endParaRPr lang="en-US" dirty="0">
              <a:solidFill>
                <a:srgbClr val="364B6C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id-ID" dirty="0">
                <a:solidFill>
                  <a:srgbClr val="364B6C"/>
                </a:solidFill>
              </a:rPr>
              <a:t>Sekolah Negeri wajib menerima</a:t>
            </a:r>
            <a:r>
              <a:rPr lang="en-US" dirty="0">
                <a:solidFill>
                  <a:srgbClr val="364B6C"/>
                </a:solidFill>
              </a:rPr>
              <a:t> BOS</a:t>
            </a:r>
            <a:endParaRPr lang="id-ID" dirty="0">
              <a:solidFill>
                <a:srgbClr val="364B6C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80A756-70DB-43A2-8EA7-5F141AAB19AA}"/>
              </a:ext>
            </a:extLst>
          </p:cNvPr>
          <p:cNvSpPr/>
          <p:nvPr/>
        </p:nvSpPr>
        <p:spPr>
          <a:xfrm>
            <a:off x="2049099" y="4569741"/>
            <a:ext cx="50098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+mj-lt"/>
              <a:buAutoNum type="arabicPeriod"/>
            </a:pPr>
            <a:r>
              <a:rPr lang="es-ES" dirty="0" err="1">
                <a:solidFill>
                  <a:srgbClr val="364B6C"/>
                </a:solidFill>
              </a:rPr>
              <a:t>Sekolah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negeri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aktif</a:t>
            </a:r>
            <a:endParaRPr lang="es-ES" dirty="0">
              <a:solidFill>
                <a:srgbClr val="364B6C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s-ES" dirty="0" err="1">
                <a:solidFill>
                  <a:srgbClr val="364B6C"/>
                </a:solidFill>
              </a:rPr>
              <a:t>Mengisi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dapodik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tiga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semester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terakhir</a:t>
            </a:r>
            <a:endParaRPr lang="es-ES" dirty="0">
              <a:solidFill>
                <a:srgbClr val="364B6C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s-ES" dirty="0" err="1">
                <a:solidFill>
                  <a:srgbClr val="364B6C"/>
                </a:solidFill>
              </a:rPr>
              <a:t>Penerima</a:t>
            </a:r>
            <a:r>
              <a:rPr lang="es-ES" dirty="0">
                <a:solidFill>
                  <a:srgbClr val="364B6C"/>
                </a:solidFill>
              </a:rPr>
              <a:t> BOS Regular </a:t>
            </a:r>
            <a:r>
              <a:rPr lang="es-ES" dirty="0" err="1">
                <a:solidFill>
                  <a:srgbClr val="364B6C"/>
                </a:solidFill>
              </a:rPr>
              <a:t>dua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tahun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terakhir</a:t>
            </a:r>
            <a:endParaRPr lang="es-ES" dirty="0">
              <a:solidFill>
                <a:srgbClr val="364B6C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n-US" dirty="0" err="1">
                <a:solidFill>
                  <a:srgbClr val="364B6C"/>
                </a:solidFill>
              </a:rPr>
              <a:t>Diutamakan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jumlah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siswa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besar</a:t>
            </a:r>
            <a:r>
              <a:rPr lang="en-US" dirty="0">
                <a:solidFill>
                  <a:srgbClr val="364B6C"/>
                </a:solidFill>
              </a:rPr>
              <a:t> </a:t>
            </a:r>
            <a:endParaRPr lang="es-ES" dirty="0">
              <a:solidFill>
                <a:srgbClr val="364B6C"/>
              </a:solidFill>
            </a:endParaRPr>
          </a:p>
          <a:p>
            <a:pPr marL="266700" indent="-266700">
              <a:buFont typeface="+mj-lt"/>
              <a:buAutoNum type="arabicPeriod"/>
            </a:pPr>
            <a:r>
              <a:rPr lang="es-ES" dirty="0" err="1">
                <a:solidFill>
                  <a:srgbClr val="364B6C"/>
                </a:solidFill>
              </a:rPr>
              <a:t>Khusus</a:t>
            </a:r>
            <a:r>
              <a:rPr lang="es-ES" dirty="0">
                <a:solidFill>
                  <a:srgbClr val="364B6C"/>
                </a:solidFill>
              </a:rPr>
              <a:t> SLB </a:t>
            </a:r>
            <a:r>
              <a:rPr lang="es-ES" dirty="0" err="1">
                <a:solidFill>
                  <a:srgbClr val="364B6C"/>
                </a:solidFill>
              </a:rPr>
              <a:t>jumlah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siswa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terbanyak</a:t>
            </a:r>
            <a:r>
              <a:rPr lang="es-ES" dirty="0">
                <a:solidFill>
                  <a:srgbClr val="364B6C"/>
                </a:solidFill>
              </a:rPr>
              <a:t> pada </a:t>
            </a:r>
            <a:r>
              <a:rPr lang="es-ES" dirty="0" err="1">
                <a:solidFill>
                  <a:srgbClr val="364B6C"/>
                </a:solidFill>
              </a:rPr>
              <a:t>setiap</a:t>
            </a:r>
            <a:r>
              <a:rPr lang="es-ES" dirty="0">
                <a:solidFill>
                  <a:srgbClr val="364B6C"/>
                </a:solidFill>
              </a:rPr>
              <a:t> </a:t>
            </a:r>
            <a:r>
              <a:rPr lang="es-ES" dirty="0" err="1">
                <a:solidFill>
                  <a:srgbClr val="364B6C"/>
                </a:solidFill>
              </a:rPr>
              <a:t>provinsi</a:t>
            </a:r>
            <a:r>
              <a:rPr lang="es-ES" dirty="0">
                <a:solidFill>
                  <a:srgbClr val="364B6C"/>
                </a:solidFill>
              </a:rPr>
              <a:t>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7AA8AC-6F99-4685-98E3-0E4B01C3EC8E}"/>
              </a:ext>
            </a:extLst>
          </p:cNvPr>
          <p:cNvCxnSpPr>
            <a:cxnSpLocks/>
          </p:cNvCxnSpPr>
          <p:nvPr/>
        </p:nvCxnSpPr>
        <p:spPr>
          <a:xfrm flipV="1">
            <a:off x="8577943" y="970849"/>
            <a:ext cx="0" cy="881503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7EF06CE-F3FD-4D25-8927-DAED90155E22}"/>
              </a:ext>
            </a:extLst>
          </p:cNvPr>
          <p:cNvSpPr/>
          <p:nvPr/>
        </p:nvSpPr>
        <p:spPr>
          <a:xfrm>
            <a:off x="4836861" y="1554150"/>
            <a:ext cx="34620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+mj-lt"/>
              <a:buAutoNum type="arabicPeriod" startAt="4"/>
            </a:pPr>
            <a:r>
              <a:rPr lang="id-ID" dirty="0">
                <a:solidFill>
                  <a:srgbClr val="364B6C"/>
                </a:solidFill>
              </a:rPr>
              <a:t>Sekolah &lt;60 siswa tidak ada kebijakan alokasi minimal (Kecuali</a:t>
            </a:r>
            <a:r>
              <a:rPr lang="en-US" dirty="0">
                <a:solidFill>
                  <a:srgbClr val="364B6C"/>
                </a:solidFill>
              </a:rPr>
              <a:t> </a:t>
            </a:r>
            <a:r>
              <a:rPr lang="en-US" dirty="0" err="1">
                <a:solidFill>
                  <a:srgbClr val="364B6C"/>
                </a:solidFill>
              </a:rPr>
              <a:t>Diksus</a:t>
            </a:r>
            <a:r>
              <a:rPr lang="id-ID" dirty="0">
                <a:solidFill>
                  <a:srgbClr val="364B6C"/>
                </a:solidFill>
              </a:rPr>
              <a:t>)</a:t>
            </a:r>
          </a:p>
          <a:p>
            <a:pPr marL="266700" indent="-266700">
              <a:buFont typeface="+mj-lt"/>
              <a:buAutoNum type="arabicPeriod" startAt="4"/>
            </a:pPr>
            <a:r>
              <a:rPr lang="id-ID" dirty="0">
                <a:solidFill>
                  <a:srgbClr val="364B6C"/>
                </a:solidFill>
              </a:rPr>
              <a:t>Sekolah swasta yang menerima BOS 1 tahun terakhir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8099D7-5B06-4940-B26B-B2E044B68701}"/>
              </a:ext>
            </a:extLst>
          </p:cNvPr>
          <p:cNvCxnSpPr>
            <a:cxnSpLocks/>
          </p:cNvCxnSpPr>
          <p:nvPr/>
        </p:nvCxnSpPr>
        <p:spPr>
          <a:xfrm>
            <a:off x="8577943" y="3121144"/>
            <a:ext cx="3614057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8DBA042-6DE2-4BE3-8D19-10DB8809D386}"/>
              </a:ext>
            </a:extLst>
          </p:cNvPr>
          <p:cNvCxnSpPr>
            <a:cxnSpLocks/>
          </p:cNvCxnSpPr>
          <p:nvPr/>
        </p:nvCxnSpPr>
        <p:spPr>
          <a:xfrm>
            <a:off x="7182196" y="4677884"/>
            <a:ext cx="5009804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CA5FF04-67EC-4CF6-A38E-ABF8B67F0E6E}"/>
              </a:ext>
            </a:extLst>
          </p:cNvPr>
          <p:cNvCxnSpPr>
            <a:cxnSpLocks/>
          </p:cNvCxnSpPr>
          <p:nvPr/>
        </p:nvCxnSpPr>
        <p:spPr>
          <a:xfrm>
            <a:off x="275771" y="6598920"/>
            <a:ext cx="11916229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C620529-B053-49BA-91AB-0216D3487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07" y="1673651"/>
            <a:ext cx="1359526" cy="44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6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EEB25A-C6D4-4EB2-B3AA-C8DD71FA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Biaya</a:t>
            </a:r>
            <a:r>
              <a:rPr lang="es-ES" dirty="0"/>
              <a:t> </a:t>
            </a:r>
            <a:r>
              <a:rPr lang="es-ES" dirty="0" err="1"/>
              <a:t>Satuan</a:t>
            </a:r>
            <a:r>
              <a:rPr lang="es-ES" dirty="0"/>
              <a:t> BOS </a:t>
            </a:r>
            <a:r>
              <a:rPr lang="es-ES" dirty="0" err="1"/>
              <a:t>Afirmasi</a:t>
            </a:r>
            <a:r>
              <a:rPr lang="es-ES" dirty="0"/>
              <a:t> dan </a:t>
            </a:r>
            <a:r>
              <a:rPr lang="es-ES" dirty="0" err="1"/>
              <a:t>Kinerja</a:t>
            </a:r>
            <a:endParaRPr lang="id-ID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4F66D2-1CD5-4BC9-A36A-57EF7831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8</a:t>
            </a:fld>
            <a:endParaRPr lang="id-ID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CC3507-ED95-47DB-ACBA-72C50F1CD32A}"/>
              </a:ext>
            </a:extLst>
          </p:cNvPr>
          <p:cNvCxnSpPr>
            <a:cxnSpLocks/>
          </p:cNvCxnSpPr>
          <p:nvPr/>
        </p:nvCxnSpPr>
        <p:spPr>
          <a:xfrm>
            <a:off x="246743" y="1230286"/>
            <a:ext cx="1155733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7AA8AC-6F99-4685-98E3-0E4B01C3EC8E}"/>
              </a:ext>
            </a:extLst>
          </p:cNvPr>
          <p:cNvCxnSpPr>
            <a:cxnSpLocks/>
          </p:cNvCxnSpPr>
          <p:nvPr/>
        </p:nvCxnSpPr>
        <p:spPr>
          <a:xfrm flipV="1">
            <a:off x="3693897" y="1325563"/>
            <a:ext cx="0" cy="506494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5182D3A0-E8C0-4589-BAD7-1F31D41FD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85532"/>
              </p:ext>
            </p:extLst>
          </p:nvPr>
        </p:nvGraphicFramePr>
        <p:xfrm>
          <a:off x="516952" y="4171288"/>
          <a:ext cx="10882304" cy="1469252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2880490">
                  <a:extLst>
                    <a:ext uri="{9D8B030D-6E8A-4147-A177-3AD203B41FA5}">
                      <a16:colId xmlns:a16="http://schemas.microsoft.com/office/drawing/2014/main" val="2537362370"/>
                    </a:ext>
                  </a:extLst>
                </a:gridCol>
                <a:gridCol w="3988649">
                  <a:extLst>
                    <a:ext uri="{9D8B030D-6E8A-4147-A177-3AD203B41FA5}">
                      <a16:colId xmlns:a16="http://schemas.microsoft.com/office/drawing/2014/main" val="3977162264"/>
                    </a:ext>
                  </a:extLst>
                </a:gridCol>
                <a:gridCol w="4013165">
                  <a:extLst>
                    <a:ext uri="{9D8B030D-6E8A-4147-A177-3AD203B41FA5}">
                      <a16:colId xmlns:a16="http://schemas.microsoft.com/office/drawing/2014/main" val="4141361636"/>
                    </a:ext>
                  </a:extLst>
                </a:gridCol>
              </a:tblGrid>
              <a:tr h="728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effectLst/>
                        </a:rPr>
                        <a:t>Akses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Rumah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Belajar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Rp24.000.000/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sekolah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Rp19.000.000/</a:t>
                      </a:r>
                      <a:r>
                        <a:rPr lang="en-US" sz="2400" u="none" strike="noStrike" dirty="0" err="1">
                          <a:effectLst/>
                        </a:rPr>
                        <a:t>sekolah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7186268"/>
                  </a:ext>
                </a:extLst>
              </a:tr>
              <a:tr h="728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Tablet </a:t>
                      </a:r>
                      <a:r>
                        <a:rPr lang="en-US" sz="2400" u="none" strike="noStrike" dirty="0" err="1">
                          <a:effectLst/>
                        </a:rPr>
                        <a:t>alat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belajar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Rp2.000.000/</a:t>
                      </a:r>
                      <a: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siswa</a:t>
                      </a: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kelas</a:t>
                      </a: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6, 7, dan 10)</a:t>
                      </a:r>
                      <a:endParaRPr kumimoji="0" lang="id-ID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Rp2.000.000/</a:t>
                      </a:r>
                      <a: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siswa</a:t>
                      </a:r>
                      <a:endParaRPr kumimoji="0" lang="id-ID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3685579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5A70619-BFF1-4B2D-BC24-8B2D310F3FB6}"/>
              </a:ext>
            </a:extLst>
          </p:cNvPr>
          <p:cNvCxnSpPr>
            <a:cxnSpLocks/>
          </p:cNvCxnSpPr>
          <p:nvPr/>
        </p:nvCxnSpPr>
        <p:spPr>
          <a:xfrm flipV="1">
            <a:off x="7663544" y="1229930"/>
            <a:ext cx="0" cy="506494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12B42D5-FDDA-4145-8D70-82843CD11CB4}"/>
              </a:ext>
            </a:extLst>
          </p:cNvPr>
          <p:cNvCxnSpPr>
            <a:cxnSpLocks/>
          </p:cNvCxnSpPr>
          <p:nvPr/>
        </p:nvCxnSpPr>
        <p:spPr>
          <a:xfrm>
            <a:off x="246743" y="6278245"/>
            <a:ext cx="1155733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998C0AA-E733-4B59-941C-4590B56E34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19" r="87496" b="21880"/>
          <a:stretch/>
        </p:blipFill>
        <p:spPr>
          <a:xfrm>
            <a:off x="1126027" y="1817870"/>
            <a:ext cx="1740251" cy="161113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6E87AEE-069E-42BB-B351-36730868C81C}"/>
              </a:ext>
            </a:extLst>
          </p:cNvPr>
          <p:cNvGrpSpPr/>
          <p:nvPr/>
        </p:nvGrpSpPr>
        <p:grpSpPr>
          <a:xfrm>
            <a:off x="3350142" y="2116306"/>
            <a:ext cx="4804202" cy="1788393"/>
            <a:chOff x="3693897" y="2515396"/>
            <a:chExt cx="3969648" cy="139884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A003E46-7B39-43E6-9951-6EDCD9C002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875" t="-3610" r="39517" b="48750"/>
            <a:stretch/>
          </p:blipFill>
          <p:spPr>
            <a:xfrm>
              <a:off x="3693897" y="2515396"/>
              <a:ext cx="3969648" cy="108589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08F396-7006-456A-B370-8007439277F3}"/>
                </a:ext>
              </a:extLst>
            </p:cNvPr>
            <p:cNvSpPr txBox="1"/>
            <p:nvPr/>
          </p:nvSpPr>
          <p:spPr>
            <a:xfrm>
              <a:off x="5039270" y="3601286"/>
              <a:ext cx="1158728" cy="312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3801A"/>
                  </a:solidFill>
                </a:rPr>
                <a:t>AFIRMASI</a:t>
              </a:r>
              <a:endParaRPr lang="id-ID" sz="2000" b="1" dirty="0">
                <a:solidFill>
                  <a:srgbClr val="F3801A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D9D9F8C-71A7-4F68-8854-9885E18D27CD}"/>
              </a:ext>
            </a:extLst>
          </p:cNvPr>
          <p:cNvGrpSpPr/>
          <p:nvPr/>
        </p:nvGrpSpPr>
        <p:grpSpPr>
          <a:xfrm>
            <a:off x="8091059" y="2074523"/>
            <a:ext cx="2918977" cy="1738839"/>
            <a:chOff x="8645142" y="2514776"/>
            <a:chExt cx="2420830" cy="144848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E4C365-1F1C-49AB-AAC8-D4EF9F90D68D}"/>
                </a:ext>
              </a:extLst>
            </p:cNvPr>
            <p:cNvSpPr txBox="1"/>
            <p:nvPr/>
          </p:nvSpPr>
          <p:spPr>
            <a:xfrm>
              <a:off x="9578094" y="3629963"/>
              <a:ext cx="884980" cy="333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3801A"/>
                  </a:solidFill>
                </a:rPr>
                <a:t>KINERJA</a:t>
              </a:r>
              <a:endParaRPr lang="id-ID" sz="2000" b="1" dirty="0">
                <a:solidFill>
                  <a:srgbClr val="F3801A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4FCC815-07BD-4F07-8AB9-1FE00D209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204" t="-3610" r="6471" b="48750"/>
            <a:stretch/>
          </p:blipFill>
          <p:spPr>
            <a:xfrm>
              <a:off x="8645142" y="2514776"/>
              <a:ext cx="2420830" cy="10858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761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288">
            <a:extLst>
              <a:ext uri="{FF2B5EF4-FFF2-40B4-BE49-F238E27FC236}">
                <a16:creationId xmlns:a16="http://schemas.microsoft.com/office/drawing/2014/main" id="{AEE617E6-67FC-4060-9478-4F8F0097A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616"/>
            <a:ext cx="12192000" cy="4443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EC74DD-B7A4-460F-98ED-BB5ADF24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8475"/>
          </a:xfrm>
        </p:spPr>
        <p:txBody>
          <a:bodyPr/>
          <a:lstStyle/>
          <a:p>
            <a:r>
              <a:rPr lang="it-IT" dirty="0"/>
              <a:t>Sasaran dan Anggaran </a:t>
            </a:r>
            <a:r>
              <a:rPr lang="it-IT" dirty="0">
                <a:solidFill>
                  <a:srgbClr val="F3801A"/>
                </a:solidFill>
              </a:rPr>
              <a:t>BOS Afirmasi</a:t>
            </a:r>
            <a:endParaRPr lang="id-ID" dirty="0">
              <a:solidFill>
                <a:srgbClr val="F3801A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49C4A-4EAA-453B-A248-E5FAD956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pPr/>
              <a:t>9</a:t>
            </a:fld>
            <a:endParaRPr lang="id-ID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BD62F6-ADA6-45FD-8576-21D84365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23" y="1313521"/>
            <a:ext cx="9038492" cy="43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10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288">
            <a:extLst>
              <a:ext uri="{FF2B5EF4-FFF2-40B4-BE49-F238E27FC236}">
                <a16:creationId xmlns:a16="http://schemas.microsoft.com/office/drawing/2014/main" id="{AEE617E6-67FC-4060-9478-4F8F0097A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616"/>
            <a:ext cx="12192000" cy="4443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EC74DD-B7A4-460F-98ED-BB5ADF24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8475"/>
          </a:xfrm>
        </p:spPr>
        <p:txBody>
          <a:bodyPr/>
          <a:lstStyle/>
          <a:p>
            <a:r>
              <a:rPr lang="it-IT" dirty="0"/>
              <a:t>Sasaran dan Anggaran </a:t>
            </a:r>
            <a:r>
              <a:rPr lang="it-IT" dirty="0">
                <a:solidFill>
                  <a:srgbClr val="F3801A"/>
                </a:solidFill>
              </a:rPr>
              <a:t>BOS Kinerja</a:t>
            </a:r>
            <a:endParaRPr lang="id-ID" dirty="0">
              <a:solidFill>
                <a:srgbClr val="F3801A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49C4A-4EAA-453B-A248-E5FAD956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pPr/>
              <a:t>10</a:t>
            </a:fld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38079E-56A7-4C19-9627-96A388877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278" y="1229128"/>
            <a:ext cx="9407768" cy="451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80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6560B861-BABA-4309-B4D1-447DF8DB9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"/>
            <a:ext cx="11567160" cy="1213658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Sebaran</a:t>
            </a:r>
            <a:r>
              <a:rPr lang="en-US" sz="3600" b="1" dirty="0"/>
              <a:t> </a:t>
            </a:r>
            <a:r>
              <a:rPr lang="en-US" sz="3600" b="1" dirty="0" err="1"/>
              <a:t>Penerima</a:t>
            </a:r>
            <a:r>
              <a:rPr lang="en-US" sz="3600" b="1" dirty="0"/>
              <a:t> Bos </a:t>
            </a:r>
            <a:r>
              <a:rPr lang="en-US" sz="3600" b="1" dirty="0" err="1"/>
              <a:t>Kinerja</a:t>
            </a:r>
            <a:r>
              <a:rPr lang="en-US" sz="3600" b="1" dirty="0"/>
              <a:t> dan </a:t>
            </a:r>
            <a:r>
              <a:rPr lang="en-US" sz="3600" b="1" dirty="0" err="1"/>
              <a:t>Afirmasi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Per </a:t>
            </a:r>
            <a:r>
              <a:rPr lang="en-US" sz="3600" b="1" dirty="0" err="1">
                <a:solidFill>
                  <a:schemeClr val="accent5">
                    <a:lumMod val="75000"/>
                  </a:schemeClr>
                </a:solidFill>
              </a:rPr>
              <a:t>Provinsi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E7F66B-B4D1-41D2-A43D-F0279218C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69" y="1213659"/>
            <a:ext cx="11610211" cy="52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3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6560B861-BABA-4309-B4D1-447DF8DB9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"/>
            <a:ext cx="11567160" cy="1213658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Sebaran</a:t>
            </a:r>
            <a:r>
              <a:rPr lang="en-US" sz="3600" b="1" dirty="0"/>
              <a:t> </a:t>
            </a:r>
            <a:r>
              <a:rPr lang="en-US" sz="3600" b="1" dirty="0" err="1"/>
              <a:t>Penerima</a:t>
            </a:r>
            <a:r>
              <a:rPr lang="en-US" sz="3600" b="1" dirty="0"/>
              <a:t> Bos </a:t>
            </a:r>
            <a:r>
              <a:rPr lang="en-US" sz="3600" b="1" dirty="0" err="1"/>
              <a:t>Kinerja</a:t>
            </a:r>
            <a:r>
              <a:rPr lang="en-US" sz="3600" b="1" dirty="0"/>
              <a:t> dan </a:t>
            </a:r>
            <a:r>
              <a:rPr lang="en-US" sz="3600" b="1" dirty="0" err="1"/>
              <a:t>Afirmasi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Per </a:t>
            </a:r>
            <a:r>
              <a:rPr lang="en-US" sz="3600" b="1" dirty="0" err="1">
                <a:solidFill>
                  <a:schemeClr val="accent5">
                    <a:lumMod val="75000"/>
                  </a:schemeClr>
                </a:solidFill>
              </a:rPr>
              <a:t>Provinsi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FB443-4D28-44A5-B952-AB93D72FB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4" y="1213658"/>
            <a:ext cx="11655717" cy="508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01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FA4BE-CBAD-450F-92E0-02189A14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C0551-98B9-409F-AD36-106AD6A9BA5E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8EAD9-3324-407A-868E-6F289B1C170D}"/>
              </a:ext>
            </a:extLst>
          </p:cNvPr>
          <p:cNvSpPr/>
          <p:nvPr/>
        </p:nvSpPr>
        <p:spPr>
          <a:xfrm>
            <a:off x="3799645" y="3608566"/>
            <a:ext cx="4592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Peluncuran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Sekolah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Digital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76EC94-C5FC-415E-A6B3-D4664C6F1E4D}"/>
              </a:ext>
            </a:extLst>
          </p:cNvPr>
          <p:cNvSpPr/>
          <p:nvPr/>
        </p:nvSpPr>
        <p:spPr>
          <a:xfrm>
            <a:off x="3194224" y="3643373"/>
            <a:ext cx="5818067" cy="5232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464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3EECF-D1E9-47DF-B2C2-4D979A42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14</a:t>
            </a:fld>
            <a:endParaRPr lang="id-ID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3B4C60-5997-4DF4-978D-8B0BA311B0C8}"/>
              </a:ext>
            </a:extLst>
          </p:cNvPr>
          <p:cNvSpPr txBox="1">
            <a:spLocks/>
          </p:cNvSpPr>
          <p:nvPr/>
        </p:nvSpPr>
        <p:spPr>
          <a:xfrm>
            <a:off x="312420" y="0"/>
            <a:ext cx="11567160" cy="9084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000" dirty="0"/>
              <a:t>Sasaran Sekolah Penerima BOS Kinerja dan Afirmasi</a:t>
            </a:r>
          </a:p>
          <a:p>
            <a:pPr algn="ctr"/>
            <a:r>
              <a:rPr lang="it-IT" sz="4000" b="1" dirty="0">
                <a:solidFill>
                  <a:srgbClr val="F3801A"/>
                </a:solidFill>
              </a:rPr>
              <a:t>Kab Natuna Tahun 2019</a:t>
            </a:r>
            <a:endParaRPr lang="id-ID" sz="4000" b="1" dirty="0">
              <a:solidFill>
                <a:srgbClr val="F3801A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151F4E3-0737-4873-9297-95D709B71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14067"/>
              </p:ext>
            </p:extLst>
          </p:nvPr>
        </p:nvGraphicFramePr>
        <p:xfrm>
          <a:off x="429323" y="1537553"/>
          <a:ext cx="10684155" cy="4216477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696394">
                  <a:extLst>
                    <a:ext uri="{9D8B030D-6E8A-4147-A177-3AD203B41FA5}">
                      <a16:colId xmlns:a16="http://schemas.microsoft.com/office/drawing/2014/main" val="2044407733"/>
                    </a:ext>
                  </a:extLst>
                </a:gridCol>
                <a:gridCol w="1586194">
                  <a:extLst>
                    <a:ext uri="{9D8B030D-6E8A-4147-A177-3AD203B41FA5}">
                      <a16:colId xmlns:a16="http://schemas.microsoft.com/office/drawing/2014/main" val="1518538705"/>
                    </a:ext>
                  </a:extLst>
                </a:gridCol>
                <a:gridCol w="1182545">
                  <a:extLst>
                    <a:ext uri="{9D8B030D-6E8A-4147-A177-3AD203B41FA5}">
                      <a16:colId xmlns:a16="http://schemas.microsoft.com/office/drawing/2014/main" val="2623459354"/>
                    </a:ext>
                  </a:extLst>
                </a:gridCol>
                <a:gridCol w="1175670">
                  <a:extLst>
                    <a:ext uri="{9D8B030D-6E8A-4147-A177-3AD203B41FA5}">
                      <a16:colId xmlns:a16="http://schemas.microsoft.com/office/drawing/2014/main" val="2301576511"/>
                    </a:ext>
                  </a:extLst>
                </a:gridCol>
                <a:gridCol w="1155043">
                  <a:extLst>
                    <a:ext uri="{9D8B030D-6E8A-4147-A177-3AD203B41FA5}">
                      <a16:colId xmlns:a16="http://schemas.microsoft.com/office/drawing/2014/main" val="3412920633"/>
                    </a:ext>
                  </a:extLst>
                </a:gridCol>
                <a:gridCol w="1175670">
                  <a:extLst>
                    <a:ext uri="{9D8B030D-6E8A-4147-A177-3AD203B41FA5}">
                      <a16:colId xmlns:a16="http://schemas.microsoft.com/office/drawing/2014/main" val="3022575388"/>
                    </a:ext>
                  </a:extLst>
                </a:gridCol>
                <a:gridCol w="1155043">
                  <a:extLst>
                    <a:ext uri="{9D8B030D-6E8A-4147-A177-3AD203B41FA5}">
                      <a16:colId xmlns:a16="http://schemas.microsoft.com/office/drawing/2014/main" val="3642254371"/>
                    </a:ext>
                  </a:extLst>
                </a:gridCol>
                <a:gridCol w="1175670">
                  <a:extLst>
                    <a:ext uri="{9D8B030D-6E8A-4147-A177-3AD203B41FA5}">
                      <a16:colId xmlns:a16="http://schemas.microsoft.com/office/drawing/2014/main" val="1928564175"/>
                    </a:ext>
                  </a:extLst>
                </a:gridCol>
                <a:gridCol w="1381926">
                  <a:extLst>
                    <a:ext uri="{9D8B030D-6E8A-4147-A177-3AD203B41FA5}">
                      <a16:colId xmlns:a16="http://schemas.microsoft.com/office/drawing/2014/main" val="3521809258"/>
                    </a:ext>
                  </a:extLst>
                </a:gridCol>
              </a:tblGrid>
              <a:tr h="4684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No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Jenjang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</a:t>
                      </a:r>
                      <a:r>
                        <a:rPr lang="en-US" sz="2000" b="1" u="none" strike="noStrike" dirty="0">
                          <a:effectLst/>
                        </a:rPr>
                        <a:t>Total</a:t>
                      </a:r>
                      <a:br>
                        <a:rPr lang="id-ID" sz="2000" b="1" u="none" strike="noStrike" dirty="0">
                          <a:effectLst/>
                        </a:rPr>
                      </a:br>
                      <a:r>
                        <a:rPr lang="id-ID" sz="2000" b="1" u="none" strike="noStrike" dirty="0">
                          <a:effectLst/>
                        </a:rPr>
                        <a:t>Sekolah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Afirmasi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>
                          <a:effectLst/>
                        </a:rPr>
                        <a:t> Kinerja </a:t>
                      </a:r>
                      <a:endParaRPr lang="id-ID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Total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87009"/>
                  </a:ext>
                </a:extLst>
              </a:tr>
              <a:tr h="46849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Sekolah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Siswa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Sekolah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Siswa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Sekolah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Siswa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8956138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 dirty="0">
                          <a:effectLst/>
                        </a:rPr>
                        <a:t> SD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81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24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449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59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25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508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0043780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2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SMP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26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8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256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47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9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303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6565790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SMA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15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2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136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92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228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8616004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4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SMK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7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103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103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652117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5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SLB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-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4923894"/>
                  </a:ext>
                </a:extLst>
              </a:tr>
              <a:tr h="6314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Jumlah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130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34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841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301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38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1.142 </a:t>
                      </a:r>
                      <a:endParaRPr lang="id-ID" sz="2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1834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58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3EECF-D1E9-47DF-B2C2-4D979A42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15</a:t>
            </a:fld>
            <a:endParaRPr lang="id-ID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3B4C60-5997-4DF4-978D-8B0BA311B0C8}"/>
              </a:ext>
            </a:extLst>
          </p:cNvPr>
          <p:cNvSpPr txBox="1">
            <a:spLocks/>
          </p:cNvSpPr>
          <p:nvPr/>
        </p:nvSpPr>
        <p:spPr>
          <a:xfrm>
            <a:off x="312420" y="175850"/>
            <a:ext cx="11567160" cy="9084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Peserta Peluncuran Sekolah Digital – </a:t>
            </a:r>
            <a:r>
              <a:rPr lang="it-IT" b="1" dirty="0">
                <a:solidFill>
                  <a:srgbClr val="F3801A"/>
                </a:solidFill>
              </a:rPr>
              <a:t>Kab Natuna</a:t>
            </a:r>
            <a:endParaRPr lang="id-ID" b="1" dirty="0">
              <a:solidFill>
                <a:srgbClr val="F3801A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151F4E3-0737-4873-9297-95D709B71F4C}"/>
              </a:ext>
            </a:extLst>
          </p:cNvPr>
          <p:cNvGraphicFramePr>
            <a:graphicFrameLocks noGrp="1"/>
          </p:cNvGraphicFramePr>
          <p:nvPr/>
        </p:nvGraphicFramePr>
        <p:xfrm>
          <a:off x="429322" y="1537553"/>
          <a:ext cx="10924476" cy="4142299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000487">
                  <a:extLst>
                    <a:ext uri="{9D8B030D-6E8A-4147-A177-3AD203B41FA5}">
                      <a16:colId xmlns:a16="http://schemas.microsoft.com/office/drawing/2014/main" val="2044407733"/>
                    </a:ext>
                  </a:extLst>
                </a:gridCol>
                <a:gridCol w="2278834">
                  <a:extLst>
                    <a:ext uri="{9D8B030D-6E8A-4147-A177-3AD203B41FA5}">
                      <a16:colId xmlns:a16="http://schemas.microsoft.com/office/drawing/2014/main" val="1518538705"/>
                    </a:ext>
                  </a:extLst>
                </a:gridCol>
                <a:gridCol w="1689048">
                  <a:extLst>
                    <a:ext uri="{9D8B030D-6E8A-4147-A177-3AD203B41FA5}">
                      <a16:colId xmlns:a16="http://schemas.microsoft.com/office/drawing/2014/main" val="1928564175"/>
                    </a:ext>
                  </a:extLst>
                </a:gridCol>
                <a:gridCol w="1985369">
                  <a:extLst>
                    <a:ext uri="{9D8B030D-6E8A-4147-A177-3AD203B41FA5}">
                      <a16:colId xmlns:a16="http://schemas.microsoft.com/office/drawing/2014/main" val="3521809258"/>
                    </a:ext>
                  </a:extLst>
                </a:gridCol>
                <a:gridCol w="1985369">
                  <a:extLst>
                    <a:ext uri="{9D8B030D-6E8A-4147-A177-3AD203B41FA5}">
                      <a16:colId xmlns:a16="http://schemas.microsoft.com/office/drawing/2014/main" val="4183396959"/>
                    </a:ext>
                  </a:extLst>
                </a:gridCol>
                <a:gridCol w="1985369">
                  <a:extLst>
                    <a:ext uri="{9D8B030D-6E8A-4147-A177-3AD203B41FA5}">
                      <a16:colId xmlns:a16="http://schemas.microsoft.com/office/drawing/2014/main" val="2115664101"/>
                    </a:ext>
                  </a:extLst>
                </a:gridCol>
              </a:tblGrid>
              <a:tr h="4684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No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Jenjang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err="1">
                          <a:effectLst/>
                        </a:rPr>
                        <a:t>Sekolah</a:t>
                      </a:r>
                      <a:r>
                        <a:rPr lang="en-US" sz="2000" b="1" u="none" strike="noStrike" dirty="0">
                          <a:effectLst/>
                        </a:rPr>
                        <a:t> Digital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PKP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2787009"/>
                  </a:ext>
                </a:extLst>
              </a:tr>
              <a:tr h="46849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Sekolah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b="1" u="none" strike="noStrike" dirty="0">
                          <a:effectLst/>
                        </a:rPr>
                        <a:t> Siswa</a:t>
                      </a:r>
                      <a:endParaRPr lang="en-US" sz="20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2000" b="1" u="none" strike="noStrike" dirty="0" err="1">
                          <a:effectLst/>
                        </a:rPr>
                        <a:t>Kls</a:t>
                      </a:r>
                      <a:r>
                        <a:rPr lang="en-US" sz="2000" b="1" u="none" strike="noStrike" dirty="0">
                          <a:effectLst/>
                        </a:rPr>
                        <a:t> 6,7,10</a:t>
                      </a:r>
                      <a:r>
                        <a:rPr lang="id-ID" sz="2000" b="1" u="none" strike="noStrike" dirty="0">
                          <a:effectLst/>
                        </a:rPr>
                        <a:t> 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Siswa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Belum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Mencairkan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Seluruh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kelas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Guru TIK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8956138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 dirty="0">
                          <a:effectLst/>
                        </a:rPr>
                        <a:t> SD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 25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508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178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0043780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2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SMP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9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303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368</a:t>
                      </a:r>
                      <a:endParaRPr kumimoji="0" lang="id-ID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r" rtl="0" fontAlgn="ctr"/>
                      <a:endParaRPr kumimoji="0" lang="id-ID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6565790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SMA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228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</a:t>
                      </a:r>
                      <a:endParaRPr kumimoji="0" lang="id-ID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r" rtl="0" fontAlgn="ctr"/>
                      <a:endParaRPr kumimoji="0" lang="id-ID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8616004"/>
                  </a:ext>
                </a:extLst>
              </a:tr>
              <a:tr h="52960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4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000" u="none" strike="noStrike">
                          <a:effectLst/>
                        </a:rPr>
                        <a:t> SMK 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000" u="none" strike="noStrike" dirty="0">
                          <a:effectLst/>
                        </a:rPr>
                        <a:t>103 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id-ID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r" rtl="0" fontAlgn="ctr"/>
                      <a:endParaRPr kumimoji="0" lang="id-ID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652117"/>
                  </a:ext>
                </a:extLst>
              </a:tr>
              <a:tr h="6314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Jumlah 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1.142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u="none" strike="noStrike" kern="1200" noProof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  <a:endParaRPr lang="id-ID" sz="2400" b="1" u="none" strike="noStrike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1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  <a:endParaRPr lang="id-ID" sz="2400" b="1" u="none" strike="noStrike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1834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09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3EECF-D1E9-47DF-B2C2-4D979A42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16</a:t>
            </a:fld>
            <a:endParaRPr lang="id-ID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5D62CC-4EFA-48E6-A7A6-1B3CE8E32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339556"/>
              </p:ext>
            </p:extLst>
          </p:nvPr>
        </p:nvGraphicFramePr>
        <p:xfrm>
          <a:off x="650630" y="1558287"/>
          <a:ext cx="10374923" cy="4420484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774107">
                  <a:extLst>
                    <a:ext uri="{9D8B030D-6E8A-4147-A177-3AD203B41FA5}">
                      <a16:colId xmlns:a16="http://schemas.microsoft.com/office/drawing/2014/main" val="2044407733"/>
                    </a:ext>
                  </a:extLst>
                </a:gridCol>
                <a:gridCol w="4272678">
                  <a:extLst>
                    <a:ext uri="{9D8B030D-6E8A-4147-A177-3AD203B41FA5}">
                      <a16:colId xmlns:a16="http://schemas.microsoft.com/office/drawing/2014/main" val="1518538705"/>
                    </a:ext>
                  </a:extLst>
                </a:gridCol>
                <a:gridCol w="2338754">
                  <a:extLst>
                    <a:ext uri="{9D8B030D-6E8A-4147-A177-3AD203B41FA5}">
                      <a16:colId xmlns:a16="http://schemas.microsoft.com/office/drawing/2014/main" val="1215217590"/>
                    </a:ext>
                  </a:extLst>
                </a:gridCol>
                <a:gridCol w="2989384">
                  <a:extLst>
                    <a:ext uri="{9D8B030D-6E8A-4147-A177-3AD203B41FA5}">
                      <a16:colId xmlns:a16="http://schemas.microsoft.com/office/drawing/2014/main" val="1089957305"/>
                    </a:ext>
                  </a:extLst>
                </a:gridCol>
              </a:tblGrid>
              <a:tr h="68996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dirty="0">
                          <a:effectLst/>
                        </a:rPr>
                        <a:t> No 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dirty="0">
                          <a:effectLst/>
                        </a:rPr>
                        <a:t> </a:t>
                      </a:r>
                      <a:r>
                        <a:rPr lang="en-US" sz="2400" b="1" u="none" strike="noStrike" dirty="0" err="1">
                          <a:effectLst/>
                        </a:rPr>
                        <a:t>Uraian</a:t>
                      </a:r>
                      <a:r>
                        <a:rPr lang="id-ID" sz="2400" b="1" u="none" strike="noStrike" dirty="0">
                          <a:effectLst/>
                        </a:rPr>
                        <a:t> 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Sumber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Dana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2787009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u="none" strike="noStrike" dirty="0">
                          <a:effectLst/>
                        </a:rPr>
                        <a:t>1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>
                          <a:effectLst/>
                        </a:rPr>
                        <a:t>Penyediaan Tab</a:t>
                      </a:r>
                      <a:r>
                        <a:rPr lang="id-ID" sz="2400" u="none" strike="noStrike" dirty="0">
                          <a:effectLst/>
                        </a:rPr>
                        <a:t>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Siswa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6,7,10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DIPA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0043780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u="none" strike="noStrike" dirty="0">
                          <a:effectLst/>
                        </a:rPr>
                        <a:t>2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>
                          <a:effectLst/>
                        </a:rPr>
                        <a:t>PC-Server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unit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DIPA 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6565790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Laptop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unit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DIPA 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6028200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Router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unit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DIPA 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7492802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LCD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unit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DIPA </a:t>
                      </a:r>
                      <a: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6609212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Speaker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set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DIPA 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09985"/>
                  </a:ext>
                </a:extLst>
              </a:tr>
              <a:tr h="5329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Hardisk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unit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DIPA </a:t>
                      </a:r>
                      <a: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Direktorat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129314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683B4C60-5997-4DF4-978D-8B0BA311B0C8}"/>
              </a:ext>
            </a:extLst>
          </p:cNvPr>
          <p:cNvSpPr txBox="1">
            <a:spLocks/>
          </p:cNvSpPr>
          <p:nvPr/>
        </p:nvSpPr>
        <p:spPr>
          <a:xfrm>
            <a:off x="0" y="105510"/>
            <a:ext cx="12045462" cy="9084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/>
              <a:t>Bantuan Perangkat Pembelajaran Pada Peluncuran Sekolah Digital </a:t>
            </a:r>
          </a:p>
          <a:p>
            <a:pPr algn="ctr"/>
            <a:r>
              <a:rPr lang="it-IT" sz="2800" b="1" dirty="0"/>
              <a:t>di Kab. Natuna (Per Sekolah )</a:t>
            </a:r>
            <a:endParaRPr lang="id-ID" sz="2800" b="1" dirty="0">
              <a:solidFill>
                <a:srgbClr val="F380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87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3EECF-D1E9-47DF-B2C2-4D979A42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C0551-98B9-409F-AD36-106AD6A9BA5E}" type="slidenum">
              <a:rPr lang="id-ID" smtClean="0"/>
              <a:t>17</a:t>
            </a:fld>
            <a:endParaRPr lang="id-ID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5D62CC-4EFA-48E6-A7A6-1B3CE8E32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974975"/>
              </p:ext>
            </p:extLst>
          </p:nvPr>
        </p:nvGraphicFramePr>
        <p:xfrm>
          <a:off x="615460" y="1716549"/>
          <a:ext cx="10738339" cy="3928111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002299">
                  <a:extLst>
                    <a:ext uri="{9D8B030D-6E8A-4147-A177-3AD203B41FA5}">
                      <a16:colId xmlns:a16="http://schemas.microsoft.com/office/drawing/2014/main" val="2044407733"/>
                    </a:ext>
                  </a:extLst>
                </a:gridCol>
                <a:gridCol w="7032684">
                  <a:extLst>
                    <a:ext uri="{9D8B030D-6E8A-4147-A177-3AD203B41FA5}">
                      <a16:colId xmlns:a16="http://schemas.microsoft.com/office/drawing/2014/main" val="1215217590"/>
                    </a:ext>
                  </a:extLst>
                </a:gridCol>
                <a:gridCol w="2703356">
                  <a:extLst>
                    <a:ext uri="{9D8B030D-6E8A-4147-A177-3AD203B41FA5}">
                      <a16:colId xmlns:a16="http://schemas.microsoft.com/office/drawing/2014/main" val="2623459354"/>
                    </a:ext>
                  </a:extLst>
                </a:gridCol>
              </a:tblGrid>
              <a:tr h="908337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dirty="0">
                          <a:effectLst/>
                        </a:rPr>
                        <a:t> No 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err="1">
                          <a:effectLst/>
                        </a:rPr>
                        <a:t>Kegiatan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u="none" strike="noStrike" dirty="0">
                          <a:effectLst/>
                        </a:rPr>
                        <a:t> </a:t>
                      </a:r>
                      <a:r>
                        <a:rPr lang="en-US" sz="2400" b="1" u="none" strike="noStrike" dirty="0">
                          <a:effectLst/>
                        </a:rPr>
                        <a:t>PIC</a:t>
                      </a:r>
                      <a:endParaRPr lang="id-ID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2787009"/>
                  </a:ext>
                </a:extLst>
              </a:tr>
              <a:tr h="66898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u="none" strike="noStrike" dirty="0">
                          <a:effectLst/>
                        </a:rPr>
                        <a:t>1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Seremonial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Pembukaan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Protokol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0043780"/>
                  </a:ext>
                </a:extLst>
              </a:tr>
              <a:tr h="1012828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u="none" strike="noStrike" dirty="0">
                          <a:effectLst/>
                        </a:rPr>
                        <a:t>2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Peluncuran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Sekolah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Digital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Simbolis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Protokol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Dikdasmen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Pustekom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6565790"/>
                  </a:ext>
                </a:extLst>
              </a:tr>
              <a:tr h="66898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u="none" strike="noStrike" dirty="0">
                          <a:effectLst/>
                        </a:rPr>
                        <a:t>3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Demo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Akses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Rumah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Belajar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Bersama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Mendikbud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Pustekom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8616004"/>
                  </a:ext>
                </a:extLst>
              </a:tr>
              <a:tr h="668982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u="none" strike="noStrike" dirty="0">
                          <a:effectLst/>
                        </a:rPr>
                        <a:t>4 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Peresmian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Sekolah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Baru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Dikdasmen</a:t>
                      </a:r>
                      <a:endParaRPr lang="id-ID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65211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683B4C60-5997-4DF4-978D-8B0BA311B0C8}"/>
              </a:ext>
            </a:extLst>
          </p:cNvPr>
          <p:cNvSpPr txBox="1">
            <a:spLocks/>
          </p:cNvSpPr>
          <p:nvPr/>
        </p:nvSpPr>
        <p:spPr>
          <a:xfrm>
            <a:off x="726829" y="318334"/>
            <a:ext cx="10515600" cy="9084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b="1" dirty="0"/>
              <a:t>Rencana Agenda Peluncuran Sekolah Digital </a:t>
            </a:r>
          </a:p>
          <a:p>
            <a:pPr algn="ctr"/>
            <a:r>
              <a:rPr lang="it-IT" sz="3600" b="1" dirty="0">
                <a:solidFill>
                  <a:srgbClr val="F3801A"/>
                </a:solidFill>
              </a:rPr>
              <a:t>Tanggal 18 September 2019</a:t>
            </a:r>
            <a:endParaRPr lang="id-ID" b="1" dirty="0">
              <a:solidFill>
                <a:srgbClr val="F380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80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PENGADAAN BARANG/JASA (PBJ)</a:t>
            </a:r>
            <a:br>
              <a:rPr lang="id-ID" dirty="0"/>
            </a:br>
            <a:r>
              <a:rPr lang="id-ID" sz="3200" dirty="0">
                <a:solidFill>
                  <a:srgbClr val="F3801A"/>
                </a:solidFill>
              </a:rPr>
              <a:t>PERANGKAT SEKOLAH DIGITAL</a:t>
            </a:r>
            <a:endParaRPr lang="id-ID" dirty="0">
              <a:solidFill>
                <a:srgbClr val="F3801A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66563" y="1858448"/>
            <a:ext cx="5157787" cy="82391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d-ID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PBJ PELUNCURAN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6563" y="2682360"/>
            <a:ext cx="5157787" cy="3684588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Metode </a:t>
            </a:r>
            <a:r>
              <a:rPr lang="id-ID" b="1" dirty="0">
                <a:solidFill>
                  <a:srgbClr val="F3801A"/>
                </a:solidFill>
              </a:rPr>
              <a:t>e-Purchasing</a:t>
            </a:r>
            <a:r>
              <a:rPr lang="id-ID" b="1" dirty="0"/>
              <a:t> </a:t>
            </a:r>
            <a:r>
              <a:rPr lang="id-ID" dirty="0"/>
              <a:t>melalui </a:t>
            </a:r>
            <a:r>
              <a:rPr lang="id-ID" b="1" dirty="0">
                <a:solidFill>
                  <a:srgbClr val="F3801A"/>
                </a:solidFill>
              </a:rPr>
              <a:t>e-katalog LKPP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F3801A"/>
                </a:solidFill>
              </a:rPr>
              <a:t>PPK Dit. Persekolah</a:t>
            </a:r>
            <a:r>
              <a:rPr lang="id-ID" dirty="0"/>
              <a:t> melakukan proses PBJ sesuai alokasi Anggaran Dit. masing2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F3801A"/>
                </a:solidFill>
              </a:rPr>
              <a:t>Perangkat </a:t>
            </a:r>
            <a:r>
              <a:rPr lang="en-US" b="1" dirty="0" err="1">
                <a:solidFill>
                  <a:srgbClr val="F3801A"/>
                </a:solidFill>
              </a:rPr>
              <a:t>sudah</a:t>
            </a:r>
            <a:r>
              <a:rPr lang="en-US" b="1" dirty="0">
                <a:solidFill>
                  <a:srgbClr val="F3801A"/>
                </a:solidFill>
              </a:rPr>
              <a:t> </a:t>
            </a:r>
            <a:r>
              <a:rPr lang="en-US" b="1" dirty="0" err="1">
                <a:solidFill>
                  <a:srgbClr val="F3801A"/>
                </a:solidFill>
              </a:rPr>
              <a:t>siap</a:t>
            </a:r>
            <a:r>
              <a:rPr lang="id-ID" b="1" dirty="0">
                <a:solidFill>
                  <a:srgbClr val="F3801A"/>
                </a:solidFill>
              </a:rPr>
              <a:t> </a:t>
            </a:r>
            <a:r>
              <a:rPr lang="id-ID" dirty="0"/>
              <a:t>s</a:t>
            </a:r>
            <a:r>
              <a:rPr lang="en-US" dirty="0" err="1"/>
              <a:t>ebelum</a:t>
            </a:r>
            <a:r>
              <a:rPr lang="id-ID" dirty="0"/>
              <a:t> </a:t>
            </a:r>
            <a:r>
              <a:rPr lang="en-US" dirty="0"/>
              <a:t>acara</a:t>
            </a:r>
            <a:r>
              <a:rPr lang="id-ID" dirty="0"/>
              <a:t> peluncuran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386809" y="1839784"/>
            <a:ext cx="5183188" cy="82391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d-ID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PBJ di SEKOLAH</a:t>
            </a:r>
            <a:endParaRPr lang="id-ID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386809" y="2663696"/>
            <a:ext cx="5183188" cy="3684588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Metode </a:t>
            </a:r>
            <a:r>
              <a:rPr lang="id-ID" b="1" dirty="0">
                <a:solidFill>
                  <a:srgbClr val="F3801A"/>
                </a:solidFill>
              </a:rPr>
              <a:t>Belanja Daring</a:t>
            </a:r>
            <a:r>
              <a:rPr lang="id-ID" dirty="0"/>
              <a:t> melalui Katalog </a:t>
            </a:r>
            <a:r>
              <a:rPr lang="id-ID" b="1" dirty="0">
                <a:solidFill>
                  <a:srgbClr val="F3801A"/>
                </a:solidFill>
              </a:rPr>
              <a:t>SIPLah Kemendikbud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F3801A"/>
                </a:solidFill>
              </a:rPr>
              <a:t>Kemendikbud </a:t>
            </a:r>
            <a:r>
              <a:rPr lang="id-ID" dirty="0">
                <a:solidFill>
                  <a:srgbClr val="F3801A"/>
                </a:solidFill>
              </a:rPr>
              <a:t>&amp; </a:t>
            </a:r>
            <a:r>
              <a:rPr lang="id-ID" b="1" dirty="0">
                <a:solidFill>
                  <a:srgbClr val="F3801A"/>
                </a:solidFill>
              </a:rPr>
              <a:t>LKPP</a:t>
            </a:r>
            <a:r>
              <a:rPr lang="id-ID" dirty="0"/>
              <a:t> </a:t>
            </a:r>
            <a:r>
              <a:rPr lang="id-ID" dirty="0">
                <a:solidFill>
                  <a:srgbClr val="002060"/>
                </a:solidFill>
              </a:rPr>
              <a:t>memproses </a:t>
            </a:r>
            <a:r>
              <a:rPr lang="id-ID" b="1" dirty="0">
                <a:solidFill>
                  <a:srgbClr val="F3801A"/>
                </a:solidFill>
              </a:rPr>
              <a:t>prakatalog</a:t>
            </a:r>
            <a:r>
              <a:rPr lang="id-ID" dirty="0"/>
              <a:t> </a:t>
            </a:r>
            <a:r>
              <a:rPr lang="id-ID" b="1" dirty="0">
                <a:solidFill>
                  <a:srgbClr val="F3801A"/>
                </a:solidFill>
              </a:rPr>
              <a:t>Standar Spek &amp; Harga </a:t>
            </a:r>
            <a:r>
              <a:rPr lang="id-ID" dirty="0"/>
              <a:t>di SIPLah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F3801A"/>
                </a:solidFill>
              </a:rPr>
              <a:t>Sekolah Belanja Daring </a:t>
            </a:r>
            <a:r>
              <a:rPr lang="id-ID" dirty="0"/>
              <a:t>melalui </a:t>
            </a:r>
            <a:r>
              <a:rPr lang="id-ID" b="1" dirty="0">
                <a:solidFill>
                  <a:srgbClr val="F3801A"/>
                </a:solidFill>
              </a:rPr>
              <a:t>SIPLah </a:t>
            </a:r>
            <a:r>
              <a:rPr lang="id-ID" dirty="0">
                <a:solidFill>
                  <a:schemeClr val="tx1"/>
                </a:solidFill>
              </a:rPr>
              <a:t>dan atau PBJ Sekolah lainnya sesuai peraturan yang berlaku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41234" y="6384343"/>
            <a:ext cx="2743200" cy="365125"/>
          </a:xfrm>
        </p:spPr>
        <p:txBody>
          <a:bodyPr/>
          <a:lstStyle/>
          <a:p>
            <a:fld id="{6B5C0551-98B9-409F-AD36-106AD6A9BA5E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5101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FA4BE-CBAD-450F-92E0-02189A14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C0551-98B9-409F-AD36-106AD6A9BA5E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8EAD9-3324-407A-868E-6F289B1C170D}"/>
              </a:ext>
            </a:extLst>
          </p:cNvPr>
          <p:cNvSpPr/>
          <p:nvPr/>
        </p:nvSpPr>
        <p:spPr>
          <a:xfrm>
            <a:off x="4550365" y="3608566"/>
            <a:ext cx="3091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DAK TAHUN 2020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76EC94-C5FC-415E-A6B3-D4664C6F1E4D}"/>
              </a:ext>
            </a:extLst>
          </p:cNvPr>
          <p:cNvSpPr/>
          <p:nvPr/>
        </p:nvSpPr>
        <p:spPr>
          <a:xfrm>
            <a:off x="3699097" y="3643373"/>
            <a:ext cx="4808320" cy="5232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553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78"/>
            <a:ext cx="2844800" cy="365123"/>
          </a:xfrm>
          <a:prstGeom prst="rect">
            <a:avLst/>
          </a:prstGeom>
        </p:spPr>
        <p:txBody>
          <a:bodyPr vert="horz" lIns="108658" tIns="54329" rIns="108658" bIns="54329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A193F4-2016-452F-8047-A993164475D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35608-ABCE-6640-812D-D032071181AF}"/>
              </a:ext>
            </a:extLst>
          </p:cNvPr>
          <p:cNvSpPr/>
          <p:nvPr/>
        </p:nvSpPr>
        <p:spPr>
          <a:xfrm>
            <a:off x="-11035" y="6378786"/>
            <a:ext cx="12161839" cy="4792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6581"/>
            <a:r>
              <a:rPr lang="en-US" sz="1600" dirty="0" err="1">
                <a:solidFill>
                  <a:prstClr val="white"/>
                </a:solidFill>
                <a:latin typeface="Calibri"/>
              </a:rPr>
              <a:t>Kementerian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Pendidikan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dan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Kebudayaan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8829675" y="6535391"/>
            <a:ext cx="2844800" cy="365123"/>
          </a:xfrm>
          <a:prstGeom prst="rect">
            <a:avLst/>
          </a:prstGeom>
        </p:spPr>
        <p:txBody>
          <a:bodyPr vert="horz" lIns="108658" tIns="54329" rIns="108658" bIns="54329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86581"/>
            <a:fld id="{81ECBA77-8C1D-4EA2-B3DA-3CA6ACBF5A75}" type="slidenum">
              <a:rPr lang="en-US" smtClean="0">
                <a:solidFill>
                  <a:schemeClr val="bg1"/>
                </a:solidFill>
                <a:latin typeface="Calibri"/>
              </a:rPr>
              <a:pPr defTabSz="1086581"/>
              <a:t>20</a:t>
            </a:fld>
            <a:endParaRPr lang="en-US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4FE233-B0FF-F948-9A69-58103A15721A}"/>
              </a:ext>
            </a:extLst>
          </p:cNvPr>
          <p:cNvSpPr txBox="1"/>
          <p:nvPr/>
        </p:nvSpPr>
        <p:spPr>
          <a:xfrm>
            <a:off x="228599" y="152400"/>
            <a:ext cx="11445875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206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3600" dirty="0"/>
              <a:t>DANA ALOKASI KHUSUS BIDANG PENDIDIKAN TAHUN 2020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6187DF3-A3F3-E347-95C9-30FD1DE1A7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88877"/>
              </p:ext>
            </p:extLst>
          </p:nvPr>
        </p:nvGraphicFramePr>
        <p:xfrm>
          <a:off x="685800" y="967740"/>
          <a:ext cx="10820400" cy="5090160"/>
        </p:xfrm>
        <a:graphic>
          <a:graphicData uri="http://schemas.openxmlformats.org/drawingml/2006/table">
            <a:tbl>
              <a:tblPr/>
              <a:tblGrid>
                <a:gridCol w="466356">
                  <a:extLst>
                    <a:ext uri="{9D8B030D-6E8A-4147-A177-3AD203B41FA5}">
                      <a16:colId xmlns:a16="http://schemas.microsoft.com/office/drawing/2014/main" val="1241246724"/>
                    </a:ext>
                  </a:extLst>
                </a:gridCol>
                <a:gridCol w="6772644">
                  <a:extLst>
                    <a:ext uri="{9D8B030D-6E8A-4147-A177-3AD203B41FA5}">
                      <a16:colId xmlns:a16="http://schemas.microsoft.com/office/drawing/2014/main" val="973812081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594539433"/>
                    </a:ext>
                  </a:extLst>
                </a:gridCol>
              </a:tblGrid>
              <a:tr h="54265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URAIAN</a:t>
                      </a:r>
                    </a:p>
                  </a:txBody>
                  <a:tcPr marL="10800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ALOKASI ANGGARAN (dalam Miliar)</a:t>
                      </a:r>
                    </a:p>
                  </a:txBody>
                  <a:tcPr marL="10800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311534"/>
                  </a:ext>
                </a:extLst>
              </a:tr>
              <a:tr h="2713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FISIK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18.334,6 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077008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PAUD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307,6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51288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SD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6.501,0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676674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SMP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4.492,6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7998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SKB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319,7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059556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SMA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2.718,5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207725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SMK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3.866,0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904447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Subbidang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SLB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129,3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523441"/>
                  </a:ext>
                </a:extLst>
              </a:tr>
              <a:tr h="2713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DAK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NON FISIK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117.302,7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898140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BOS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54.315,6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6358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BOP PAUD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4.475,5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043292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Tunjangan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Profesi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Guru PNSD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53.836,3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791066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Tambahan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Penghasilan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Guru PNSD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992,7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634634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Tunjangan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Khusus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Guru PNSD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2.063,7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70876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BOP </a:t>
                      </a:r>
                      <a:r>
                        <a:rPr lang="es-E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Kesetaraan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1.477,2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914628"/>
                  </a:ext>
                </a:extLst>
              </a:tr>
              <a:tr h="27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BOP Museum Dan Taman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Budaya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141,7</a:t>
                      </a:r>
                    </a:p>
                  </a:txBody>
                  <a:tcPr marL="108000" marR="10800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967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016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D" sz="4000" b="1" dirty="0">
                <a:latin typeface="+mn-lt"/>
              </a:rPr>
              <a:t>RANCANGAN PAGU INDIKATIF </a:t>
            </a:r>
            <a:r>
              <a:rPr lang="en-ID" sz="4000" b="1" dirty="0">
                <a:solidFill>
                  <a:srgbClr val="FF0000"/>
                </a:solidFill>
                <a:latin typeface="+mn-lt"/>
              </a:rPr>
              <a:t>DAK FISIK</a:t>
            </a:r>
            <a:br>
              <a:rPr lang="en-ID" sz="4000" b="1" dirty="0">
                <a:latin typeface="+mn-lt"/>
              </a:rPr>
            </a:br>
            <a:r>
              <a:rPr lang="en-ID" sz="4000" b="1" dirty="0">
                <a:latin typeface="+mn-lt"/>
              </a:rPr>
              <a:t>BIDANG PENDIDIKAN TAHUN 2020</a:t>
            </a:r>
            <a:endParaRPr lang="en-US" sz="4000" b="1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2136904"/>
              </p:ext>
            </p:extLst>
          </p:nvPr>
        </p:nvGraphicFramePr>
        <p:xfrm>
          <a:off x="419100" y="1325563"/>
          <a:ext cx="11353800" cy="4987310"/>
        </p:xfrm>
        <a:graphic>
          <a:graphicData uri="http://schemas.openxmlformats.org/drawingml/2006/table">
            <a:tbl>
              <a:tblPr/>
              <a:tblGrid>
                <a:gridCol w="1146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3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0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3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8731">
                <a:tc>
                  <a:txBody>
                    <a:bodyPr/>
                    <a:lstStyle/>
                    <a:p>
                      <a:pPr algn="ctr"/>
                      <a:r>
                        <a:rPr lang="en-US" i="0" u="none" dirty="0"/>
                        <a:t>JENJANG</a:t>
                      </a:r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Reguler </a:t>
                      </a:r>
                    </a:p>
                  </a:txBody>
                  <a:tcPr marL="72000" marR="72000" marT="9525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Penugasan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Afirmasi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PAUD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307.570.000.000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307.570.000.000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SD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6.200.412.228.000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300.601.446.000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6.501.013.674.000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SMP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4.346.973.000.000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145.640.815.000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4.492.613.815.000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SKB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319.744.000.000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319.744.000.000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SMA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2.645.187.000.000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73.204.479.000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2.718.391.479.000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SMK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3.866.010.000.000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3.866.010.000.000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SLB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129.257.032.000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129.257.032.000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13.949.143.260.000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3.866.010.000.000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519.446.740.000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18.334.600.000.000 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87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PAGU 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000" marR="72000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18.334.600.000.000</a:t>
                      </a:r>
                    </a:p>
                  </a:txBody>
                  <a:tcPr marL="108000" marR="108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209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78"/>
            <a:ext cx="2844800" cy="365123"/>
          </a:xfrm>
          <a:prstGeom prst="rect">
            <a:avLst/>
          </a:prstGeom>
        </p:spPr>
        <p:txBody>
          <a:bodyPr vert="horz" lIns="108658" tIns="54329" rIns="108658" bIns="54329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A193F4-2016-452F-8047-A993164475D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35608-ABCE-6640-812D-D032071181AF}"/>
              </a:ext>
            </a:extLst>
          </p:cNvPr>
          <p:cNvSpPr/>
          <p:nvPr/>
        </p:nvSpPr>
        <p:spPr>
          <a:xfrm>
            <a:off x="-11035" y="6378786"/>
            <a:ext cx="12161839" cy="4792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6581"/>
            <a:r>
              <a:rPr lang="en-US" sz="1600" dirty="0" err="1">
                <a:solidFill>
                  <a:prstClr val="white"/>
                </a:solidFill>
                <a:latin typeface="Calibri"/>
              </a:rPr>
              <a:t>Kementerian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Pendidikan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dan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Kebudayaan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8829675" y="6535391"/>
            <a:ext cx="2844800" cy="365123"/>
          </a:xfrm>
          <a:prstGeom prst="rect">
            <a:avLst/>
          </a:prstGeom>
        </p:spPr>
        <p:txBody>
          <a:bodyPr vert="horz" lIns="108658" tIns="54329" rIns="108658" bIns="54329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86581"/>
            <a:fld id="{81ECBA77-8C1D-4EA2-B3DA-3CA6ACBF5A75}" type="slidenum">
              <a:rPr lang="en-US" smtClean="0">
                <a:solidFill>
                  <a:schemeClr val="bg1"/>
                </a:solidFill>
                <a:latin typeface="Calibri"/>
              </a:rPr>
              <a:pPr defTabSz="1086581"/>
              <a:t>22</a:t>
            </a:fld>
            <a:endParaRPr lang="en-US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6386EF-49A7-F849-B333-6804AECA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51" y="-52481"/>
            <a:ext cx="12192002" cy="615553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TARGET DAK FISIK PENDIDIKAN TA 2020*</a:t>
            </a:r>
          </a:p>
        </p:txBody>
      </p:sp>
      <p:pic>
        <p:nvPicPr>
          <p:cNvPr id="9" name="Picture 2" descr="https://encrypted-tbn0.gstatic.com/images?q=tbn:ANd9GcTfw_Wi3d02qromyc13S3P8SwJiW0C9WwgUEc0Tlkdw7lo22aaHOQ">
            <a:extLst>
              <a:ext uri="{FF2B5EF4-FFF2-40B4-BE49-F238E27FC236}">
                <a16:creationId xmlns:a16="http://schemas.microsoft.com/office/drawing/2014/main" id="{4A5396F4-231D-5F4F-9577-6F25ABDA5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031" y="1117483"/>
            <a:ext cx="1454118" cy="137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DD6F96-B30D-664F-8713-C3CF7CD58626}"/>
              </a:ext>
            </a:extLst>
          </p:cNvPr>
          <p:cNvSpPr txBox="1"/>
          <p:nvPr/>
        </p:nvSpPr>
        <p:spPr>
          <a:xfrm>
            <a:off x="-381000" y="2369403"/>
            <a:ext cx="4425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REHABILITASI RUANG KELAS</a:t>
            </a:r>
          </a:p>
          <a:p>
            <a:pPr algn="ctr"/>
            <a:r>
              <a:rPr lang="en-US" sz="2400" b="1" dirty="0"/>
              <a:t>58.925 RUANG</a:t>
            </a:r>
          </a:p>
        </p:txBody>
      </p:sp>
      <p:pic>
        <p:nvPicPr>
          <p:cNvPr id="11" name="Picture 4" descr="https://3.bp.blogspot.com/-Szx36g2iFWc/VxVoxdNsEOI/AAAAAAAAAtc/lPP5ENyMPgsHzewrkdGaB-Yt8MjwjlwQwCLcB/s1600/pendidikan%2Bformal.png">
            <a:extLst>
              <a:ext uri="{FF2B5EF4-FFF2-40B4-BE49-F238E27FC236}">
                <a16:creationId xmlns:a16="http://schemas.microsoft.com/office/drawing/2014/main" id="{D6EC65C9-27EA-FD4B-9D97-DADB40E6B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5329056"/>
            <a:ext cx="1376709" cy="80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CA07E6-2332-5C45-B935-B5CEF8184DF4}"/>
              </a:ext>
            </a:extLst>
          </p:cNvPr>
          <p:cNvSpPr txBox="1"/>
          <p:nvPr/>
        </p:nvSpPr>
        <p:spPr>
          <a:xfrm>
            <a:off x="-152400" y="4228950"/>
            <a:ext cx="3671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PRASARANA BELAJAR</a:t>
            </a:r>
          </a:p>
          <a:p>
            <a:pPr algn="ctr"/>
            <a:r>
              <a:rPr lang="en-US" sz="2400" b="1" dirty="0"/>
              <a:t>25.000 RUANG</a:t>
            </a:r>
          </a:p>
        </p:txBody>
      </p:sp>
      <p:pic>
        <p:nvPicPr>
          <p:cNvPr id="13" name="Picture 8" descr="https://3.bp.blogspot.com/-6l9_WBwzkcc/WTYjN_jIQPI/AAAAAAAAAN8/zElxTC1HCVA7-Kls6N8j5JbMTxIpVlNkQCLcB/s1600/Ilustrasi-Sekolah.png">
            <a:extLst>
              <a:ext uri="{FF2B5EF4-FFF2-40B4-BE49-F238E27FC236}">
                <a16:creationId xmlns:a16="http://schemas.microsoft.com/office/drawing/2014/main" id="{F1F6C54B-792C-1047-B5F9-C67E0FDC1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119" y="3360953"/>
            <a:ext cx="1379009" cy="94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A0BBAF-4CA2-CF41-BDAD-2C92811F1CF1}"/>
              </a:ext>
            </a:extLst>
          </p:cNvPr>
          <p:cNvSpPr txBox="1"/>
          <p:nvPr/>
        </p:nvSpPr>
        <p:spPr>
          <a:xfrm>
            <a:off x="763483" y="5301134"/>
            <a:ext cx="3600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SARANA BELAJAR</a:t>
            </a:r>
          </a:p>
          <a:p>
            <a:pPr algn="ctr"/>
            <a:r>
              <a:rPr lang="en-US" sz="2400" b="1" dirty="0"/>
              <a:t>79.012 PAKET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42C12B-2B15-874A-A576-BF61E4F8F646}"/>
              </a:ext>
            </a:extLst>
          </p:cNvPr>
          <p:cNvCxnSpPr>
            <a:cxnSpLocks/>
          </p:cNvCxnSpPr>
          <p:nvPr/>
        </p:nvCxnSpPr>
        <p:spPr>
          <a:xfrm>
            <a:off x="3810000" y="1752600"/>
            <a:ext cx="0" cy="46261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7BA3B2-3333-D844-BE33-1409A43DD7F6}"/>
              </a:ext>
            </a:extLst>
          </p:cNvPr>
          <p:cNvCxnSpPr>
            <a:cxnSpLocks/>
          </p:cNvCxnSpPr>
          <p:nvPr/>
        </p:nvCxnSpPr>
        <p:spPr>
          <a:xfrm>
            <a:off x="7848600" y="1752600"/>
            <a:ext cx="0" cy="4603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5E359B-868C-AD48-90EF-BF3AECDE5C50}"/>
              </a:ext>
            </a:extLst>
          </p:cNvPr>
          <p:cNvSpPr txBox="1"/>
          <p:nvPr/>
        </p:nvSpPr>
        <p:spPr>
          <a:xfrm>
            <a:off x="3662532" y="2387280"/>
            <a:ext cx="4425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PRASARANA SMK UNGGULAN </a:t>
            </a:r>
            <a:r>
              <a:rPr lang="en-US" sz="2400" b="1" dirty="0"/>
              <a:t>2.807 RUANG/PAKET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4101A5-E279-8548-A656-81B998D30D35}"/>
              </a:ext>
            </a:extLst>
          </p:cNvPr>
          <p:cNvSpPr txBox="1"/>
          <p:nvPr/>
        </p:nvSpPr>
        <p:spPr>
          <a:xfrm>
            <a:off x="3662532" y="4776514"/>
            <a:ext cx="4425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SARANA SMK PEMERATAAN KUALITAS ANTARWILAYAH</a:t>
            </a:r>
          </a:p>
          <a:p>
            <a:pPr algn="ctr"/>
            <a:r>
              <a:rPr lang="en-US" sz="2400" dirty="0"/>
              <a:t> </a:t>
            </a:r>
            <a:r>
              <a:rPr lang="en-US" sz="2400" b="1" dirty="0"/>
              <a:t>1.050 RUANG/PAKET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156C26-CCE7-6142-B1FD-6CBCFB0C0B09}"/>
              </a:ext>
            </a:extLst>
          </p:cNvPr>
          <p:cNvSpPr txBox="1"/>
          <p:nvPr/>
        </p:nvSpPr>
        <p:spPr>
          <a:xfrm>
            <a:off x="7897600" y="2856557"/>
            <a:ext cx="4425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PEMBANGUNAN RUMAH DINAS GURU (SD DAN SMP) </a:t>
            </a:r>
            <a:r>
              <a:rPr lang="en-US" sz="2400" b="1" dirty="0"/>
              <a:t>1.296 UNIT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AFC9A1-647B-4E41-B245-3351378E172F}"/>
              </a:ext>
            </a:extLst>
          </p:cNvPr>
          <p:cNvSpPr txBox="1"/>
          <p:nvPr/>
        </p:nvSpPr>
        <p:spPr>
          <a:xfrm>
            <a:off x="7886865" y="3847157"/>
            <a:ext cx="4425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REHABILITASI RUMAH DINAS GURU (SD DAN SMP) </a:t>
            </a:r>
            <a:r>
              <a:rPr lang="en-US" sz="2400" b="1" dirty="0"/>
              <a:t>1.100 UNIT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0C74B3-226F-F648-9F8F-EEA609A05955}"/>
              </a:ext>
            </a:extLst>
          </p:cNvPr>
          <p:cNvSpPr txBox="1"/>
          <p:nvPr/>
        </p:nvSpPr>
        <p:spPr>
          <a:xfrm>
            <a:off x="7886865" y="4830554"/>
            <a:ext cx="4425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PEMBANGUNAN RUMAH DINAS GURU (SMA) </a:t>
            </a:r>
            <a:r>
              <a:rPr lang="en-US" sz="2400" b="1" dirty="0"/>
              <a:t>151 UNIT</a:t>
            </a:r>
          </a:p>
        </p:txBody>
      </p:sp>
      <p:pic>
        <p:nvPicPr>
          <p:cNvPr id="35" name="Picture 8" descr="https://3.bp.blogspot.com/-6l9_WBwzkcc/WTYjN_jIQPI/AAAAAAAAAN8/zElxTC1HCVA7-Kls6N8j5JbMTxIpVlNkQCLcB/s1600/Ilustrasi-Sekolah.png">
            <a:extLst>
              <a:ext uri="{FF2B5EF4-FFF2-40B4-BE49-F238E27FC236}">
                <a16:creationId xmlns:a16="http://schemas.microsoft.com/office/drawing/2014/main" id="{6E4D9FAA-A5D6-3748-A12C-AD3E969E8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888" y="1526442"/>
            <a:ext cx="1379009" cy="94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s://encrypted-tbn0.gstatic.com/images?q=tbn:ANd9GcTfw_Wi3d02qromyc13S3P8SwJiW0C9WwgUEc0Tlkdw7lo22aaHOQ">
            <a:extLst>
              <a:ext uri="{FF2B5EF4-FFF2-40B4-BE49-F238E27FC236}">
                <a16:creationId xmlns:a16="http://schemas.microsoft.com/office/drawing/2014/main" id="{148B772E-EADF-B341-8E47-6E8D4058B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2743" y="1294715"/>
            <a:ext cx="1454118" cy="137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68E263C-C49D-5B4C-8BD5-301B5A7D7097}"/>
              </a:ext>
            </a:extLst>
          </p:cNvPr>
          <p:cNvSpPr txBox="1"/>
          <p:nvPr/>
        </p:nvSpPr>
        <p:spPr>
          <a:xfrm>
            <a:off x="231212" y="560839"/>
            <a:ext cx="320112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DAK REGULER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78A7BC-1AF5-F348-B2F2-7B5D4E4C70A3}"/>
              </a:ext>
            </a:extLst>
          </p:cNvPr>
          <p:cNvSpPr txBox="1"/>
          <p:nvPr/>
        </p:nvSpPr>
        <p:spPr>
          <a:xfrm>
            <a:off x="4044552" y="582697"/>
            <a:ext cx="357544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DAK PENUGASAN SMK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959CD0-28B5-FA48-82E5-B6E632394FF5}"/>
              </a:ext>
            </a:extLst>
          </p:cNvPr>
          <p:cNvSpPr txBox="1"/>
          <p:nvPr/>
        </p:nvSpPr>
        <p:spPr>
          <a:xfrm>
            <a:off x="8232211" y="582697"/>
            <a:ext cx="357544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DAK AFIRMASI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E37CCC-DA73-6845-AE66-FF370FAF428C}"/>
              </a:ext>
            </a:extLst>
          </p:cNvPr>
          <p:cNvGrpSpPr/>
          <p:nvPr/>
        </p:nvGrpSpPr>
        <p:grpSpPr>
          <a:xfrm>
            <a:off x="5289442" y="3657400"/>
            <a:ext cx="1174423" cy="1143099"/>
            <a:chOff x="9159486" y="1347515"/>
            <a:chExt cx="1453066" cy="141431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5585640-668A-784E-A8D8-A9154EE91BDE}"/>
                </a:ext>
              </a:extLst>
            </p:cNvPr>
            <p:cNvGrpSpPr/>
            <p:nvPr/>
          </p:nvGrpSpPr>
          <p:grpSpPr>
            <a:xfrm>
              <a:off x="9159486" y="1347515"/>
              <a:ext cx="1453066" cy="1414311"/>
              <a:chOff x="8544482" y="1127784"/>
              <a:chExt cx="1453066" cy="1414311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112D324C-7EC2-0E4D-AC02-24B490759D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544482" y="1127784"/>
                <a:ext cx="1453066" cy="1414311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FAC1B5C0-02D6-9A48-BAC7-AC2939E677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62515" y="1347505"/>
                <a:ext cx="905363" cy="381206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E670DB51-0566-0C4B-B46B-77DE10AA5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18333" y="1668513"/>
                <a:ext cx="951309" cy="646290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F5DE1FA4-8480-7349-AD5E-C3D88B95DD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936455" y="1534058"/>
                <a:ext cx="951309" cy="646290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2F43E01A-6C47-6844-A7E8-C75FE9CCB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04437" y="1302295"/>
                <a:ext cx="345404" cy="646290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FACA0CEE-F935-B44F-8192-D96A1FF8D2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109157" y="1778379"/>
                <a:ext cx="480144" cy="646290"/>
              </a:xfrm>
              <a:prstGeom prst="rect">
                <a:avLst/>
              </a:prstGeom>
            </p:spPr>
          </p:pic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7F3D5CB-0925-C949-B70F-57C8C44B5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0470" y="1638020"/>
              <a:ext cx="815504" cy="815504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7863840" y="5988979"/>
            <a:ext cx="343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dirty="0"/>
              <a:t>*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pembahasan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2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78"/>
            <a:ext cx="2844800" cy="365123"/>
          </a:xfrm>
          <a:prstGeom prst="rect">
            <a:avLst/>
          </a:prstGeom>
        </p:spPr>
        <p:txBody>
          <a:bodyPr vert="horz" lIns="108658" tIns="54329" rIns="108658" bIns="54329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A193F4-2016-452F-8047-A993164475D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35608-ABCE-6640-812D-D032071181AF}"/>
              </a:ext>
            </a:extLst>
          </p:cNvPr>
          <p:cNvSpPr/>
          <p:nvPr/>
        </p:nvSpPr>
        <p:spPr>
          <a:xfrm>
            <a:off x="-11035" y="6378786"/>
            <a:ext cx="12161839" cy="4792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6581"/>
            <a:r>
              <a:rPr lang="en-US" sz="1600" dirty="0" err="1">
                <a:solidFill>
                  <a:prstClr val="white"/>
                </a:solidFill>
                <a:latin typeface="Calibri"/>
              </a:rPr>
              <a:t>Kementerian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Pendidikan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dan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Calibri"/>
              </a:rPr>
              <a:t>Kebudayaan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8829675" y="6535391"/>
            <a:ext cx="2844800" cy="365123"/>
          </a:xfrm>
          <a:prstGeom prst="rect">
            <a:avLst/>
          </a:prstGeom>
        </p:spPr>
        <p:txBody>
          <a:bodyPr vert="horz" lIns="108658" tIns="54329" rIns="108658" bIns="54329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86581"/>
            <a:fld id="{81ECBA77-8C1D-4EA2-B3DA-3CA6ACBF5A75}" type="slidenum">
              <a:rPr lang="en-US" smtClean="0">
                <a:solidFill>
                  <a:schemeClr val="bg1"/>
                </a:solidFill>
                <a:latin typeface="Calibri"/>
              </a:rPr>
              <a:pPr defTabSz="1086581"/>
              <a:t>23</a:t>
            </a:fld>
            <a:endParaRPr lang="en-US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6386EF-49A7-F849-B333-6804AECA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51" y="-52481"/>
            <a:ext cx="12192002" cy="615553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TARGET DAK NON FISIK PENDIDIKAN TA 2020</a:t>
            </a:r>
          </a:p>
        </p:txBody>
      </p:sp>
      <p:pic>
        <p:nvPicPr>
          <p:cNvPr id="26" name="Picture 2" descr="http://pancabudi.sch.id/wp-content/uploads/2016/06/title-icon-tk.png">
            <a:extLst>
              <a:ext uri="{FF2B5EF4-FFF2-40B4-BE49-F238E27FC236}">
                <a16:creationId xmlns:a16="http://schemas.microsoft.com/office/drawing/2014/main" id="{51BC1591-C910-0948-A454-FE9C30561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312" y="2514600"/>
            <a:ext cx="1143000" cy="92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FCB4CBE-3AE5-EE48-B1B1-90177F9B3312}"/>
              </a:ext>
            </a:extLst>
          </p:cNvPr>
          <p:cNvSpPr txBox="1"/>
          <p:nvPr/>
        </p:nvSpPr>
        <p:spPr>
          <a:xfrm>
            <a:off x="2917371" y="2431641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BOP PAUD</a:t>
            </a:r>
            <a:r>
              <a:rPr lang="en-US" sz="2400" dirty="0"/>
              <a:t> SEBANYAK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7.459.167</a:t>
            </a:r>
            <a:r>
              <a:rPr lang="en-US" sz="2400" dirty="0"/>
              <a:t> PESERTA DIDIK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E0F834-DD44-DB4C-85F3-D9961F5772E1}"/>
              </a:ext>
            </a:extLst>
          </p:cNvPr>
          <p:cNvSpPr txBox="1"/>
          <p:nvPr/>
        </p:nvSpPr>
        <p:spPr>
          <a:xfrm>
            <a:off x="2917371" y="1261131"/>
            <a:ext cx="2507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BOS </a:t>
            </a:r>
            <a:r>
              <a:rPr lang="en-US" sz="2400" dirty="0"/>
              <a:t>SEBANYAK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45.754.611 </a:t>
            </a:r>
            <a:r>
              <a:rPr lang="en-US" sz="2400" dirty="0"/>
              <a:t>SISWA</a:t>
            </a:r>
          </a:p>
        </p:txBody>
      </p:sp>
      <p:pic>
        <p:nvPicPr>
          <p:cNvPr id="41" name="Picture 6" descr="http://pelajar-surabaya.com/img/icon/seragam-sekolah.png">
            <a:extLst>
              <a:ext uri="{FF2B5EF4-FFF2-40B4-BE49-F238E27FC236}">
                <a16:creationId xmlns:a16="http://schemas.microsoft.com/office/drawing/2014/main" id="{484CFBF7-FE36-AE41-9DE9-7FAE2CAF2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71" y="563072"/>
            <a:ext cx="2054225" cy="20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http://unugiri.ac.id/wp-content/uploads/2016/12/PhotoGrid_1481195017789-300x300.png">
            <a:extLst>
              <a:ext uri="{FF2B5EF4-FFF2-40B4-BE49-F238E27FC236}">
                <a16:creationId xmlns:a16="http://schemas.microsoft.com/office/drawing/2014/main" id="{62764155-CE7F-874A-8776-449B94436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4317" y="1578326"/>
            <a:ext cx="1380083" cy="138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https://m.belajar.kemdikbud.go.id/images/rumah%20belajar-41.png">
            <a:extLst>
              <a:ext uri="{FF2B5EF4-FFF2-40B4-BE49-F238E27FC236}">
                <a16:creationId xmlns:a16="http://schemas.microsoft.com/office/drawing/2014/main" id="{64226306-4299-CA43-B439-627C07C08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71" y="3921151"/>
            <a:ext cx="2054225" cy="1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3A284DF-9097-EF45-8799-7AAF4A46502B}"/>
              </a:ext>
            </a:extLst>
          </p:cNvPr>
          <p:cNvSpPr txBox="1"/>
          <p:nvPr/>
        </p:nvSpPr>
        <p:spPr>
          <a:xfrm>
            <a:off x="8621555" y="1675006"/>
            <a:ext cx="3548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GURU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TPG</a:t>
            </a:r>
            <a:r>
              <a:rPr lang="en-US" sz="2400" dirty="0"/>
              <a:t>	  : </a:t>
            </a:r>
            <a:r>
              <a:rPr lang="en-US" sz="2400" b="1" dirty="0">
                <a:solidFill>
                  <a:srgbClr val="00B0F0"/>
                </a:solidFill>
              </a:rPr>
              <a:t>1.153.717</a:t>
            </a:r>
            <a:r>
              <a:rPr lang="en-US" sz="2400" dirty="0"/>
              <a:t> GURU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TAMSIL</a:t>
            </a:r>
            <a:r>
              <a:rPr lang="en-US" sz="2400" dirty="0"/>
              <a:t> : </a:t>
            </a:r>
            <a:r>
              <a:rPr lang="en-US" sz="2400" b="1" dirty="0">
                <a:solidFill>
                  <a:srgbClr val="00B0F0"/>
                </a:solidFill>
              </a:rPr>
              <a:t>264.232 </a:t>
            </a:r>
            <a:r>
              <a:rPr lang="en-US" sz="2400" dirty="0"/>
              <a:t>GURU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TKG</a:t>
            </a:r>
            <a:r>
              <a:rPr lang="en-US" sz="2400" dirty="0"/>
              <a:t>	  : </a:t>
            </a:r>
            <a:r>
              <a:rPr lang="en-US" sz="2400" b="1" dirty="0">
                <a:solidFill>
                  <a:srgbClr val="00B0F0"/>
                </a:solidFill>
              </a:rPr>
              <a:t>37.913</a:t>
            </a:r>
            <a:r>
              <a:rPr lang="en-US" sz="2400" dirty="0"/>
              <a:t> GURU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C6FCD8F-E442-1749-B1AA-BE7BF55882E4}"/>
              </a:ext>
            </a:extLst>
          </p:cNvPr>
          <p:cNvSpPr txBox="1"/>
          <p:nvPr/>
        </p:nvSpPr>
        <p:spPr>
          <a:xfrm>
            <a:off x="2857404" y="4141601"/>
            <a:ext cx="4157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BOP KESETARAAN </a:t>
            </a:r>
            <a:r>
              <a:rPr lang="en-US" sz="2400" dirty="0"/>
              <a:t>SEBANYAK</a:t>
            </a:r>
            <a:r>
              <a:rPr lang="en-US" sz="2400" b="1" dirty="0"/>
              <a:t> </a:t>
            </a:r>
          </a:p>
          <a:p>
            <a:r>
              <a:rPr lang="id-ID" sz="2400" b="1" dirty="0">
                <a:solidFill>
                  <a:srgbClr val="00B0F0"/>
                </a:solidFill>
              </a:rPr>
              <a:t>882.456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dirty="0"/>
              <a:t>PESERTA DIDIK</a:t>
            </a:r>
          </a:p>
        </p:txBody>
      </p:sp>
      <p:pic>
        <p:nvPicPr>
          <p:cNvPr id="46" name="Picture 12" descr="https://cdn.iconscout.com/icon/premium/png-256-thumb/museum-197-818910.png">
            <a:extLst>
              <a:ext uri="{FF2B5EF4-FFF2-40B4-BE49-F238E27FC236}">
                <a16:creationId xmlns:a16="http://schemas.microsoft.com/office/drawing/2014/main" id="{CDF74CDE-C4C0-2843-A333-17805AE0B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677859"/>
            <a:ext cx="1150472" cy="115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5BA5652B-772C-994B-8ACC-AC8E0A90BE81}"/>
              </a:ext>
            </a:extLst>
          </p:cNvPr>
          <p:cNvSpPr txBox="1"/>
          <p:nvPr/>
        </p:nvSpPr>
        <p:spPr>
          <a:xfrm>
            <a:off x="8614240" y="3758105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BOP MUSEUM DAN TAMAN BUDAYA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106</a:t>
            </a:r>
            <a:r>
              <a:rPr lang="en-US" sz="2400" dirty="0"/>
              <a:t> MUSEUM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20</a:t>
            </a:r>
            <a:r>
              <a:rPr lang="en-US" sz="2400" dirty="0"/>
              <a:t> TAMAN BUDAYA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96B03B-E345-7F46-BFF7-3AC43A1FA6DC}"/>
              </a:ext>
            </a:extLst>
          </p:cNvPr>
          <p:cNvSpPr txBox="1"/>
          <p:nvPr/>
        </p:nvSpPr>
        <p:spPr>
          <a:xfrm>
            <a:off x="517071" y="5364829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/>
              <a:t>Catatan</a:t>
            </a:r>
            <a:r>
              <a:rPr lang="en-US" sz="2400" dirty="0"/>
              <a:t>: </a:t>
            </a:r>
          </a:p>
          <a:p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proses </a:t>
            </a:r>
            <a:r>
              <a:rPr lang="en-US" sz="2400" dirty="0" err="1"/>
              <a:t>pembahasan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700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FA4BE-CBAD-450F-92E0-02189A14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C0551-98B9-409F-AD36-106AD6A9BA5E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8EAD9-3324-407A-868E-6F289B1C170D}"/>
              </a:ext>
            </a:extLst>
          </p:cNvPr>
          <p:cNvSpPr/>
          <p:nvPr/>
        </p:nvSpPr>
        <p:spPr>
          <a:xfrm>
            <a:off x="4954512" y="3608566"/>
            <a:ext cx="22829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Terima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Kasih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76EC94-C5FC-415E-A6B3-D4664C6F1E4D}"/>
              </a:ext>
            </a:extLst>
          </p:cNvPr>
          <p:cNvSpPr/>
          <p:nvPr/>
        </p:nvSpPr>
        <p:spPr>
          <a:xfrm>
            <a:off x="4116348" y="3643373"/>
            <a:ext cx="3973818" cy="5232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159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12511</TotalTime>
  <Words>1179</Words>
  <Application>Microsoft Office PowerPoint</Application>
  <PresentationFormat>Widescreen</PresentationFormat>
  <Paragraphs>477</Paragraphs>
  <Slides>24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Perubahan Sasaran dan Anggaran BOS Tahun 2019</vt:lpstr>
      <vt:lpstr> Rancangan BOS 2019</vt:lpstr>
      <vt:lpstr>Pemanfaatan Dana BOS Tahun 2019</vt:lpstr>
      <vt:lpstr>Skema Online dan Offline</vt:lpstr>
      <vt:lpstr> Syarat dan Kriteria Penerimaan BOS 2019</vt:lpstr>
      <vt:lpstr>Biaya Satuan BOS Afirmasi dan Kinerja</vt:lpstr>
      <vt:lpstr>Sasaran dan Anggaran BOS Afirmasi</vt:lpstr>
      <vt:lpstr>Sasaran dan Anggaran BOS Kinerja</vt:lpstr>
      <vt:lpstr>Sebaran Penerima Bos Kinerja dan Afirmasi Per Provinsi</vt:lpstr>
      <vt:lpstr>Sebaran Penerima Bos Kinerja dan Afirmasi Per Provinsi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PENGADAAN BARANG/JASA (PBJ) PERANGKAT SEKOLAH DIGITAL</vt:lpstr>
      <vt:lpstr>PowerPoint Presentation</vt:lpstr>
      <vt:lpstr>PowerPoint Presentation</vt:lpstr>
      <vt:lpstr>RANCANGAN PAGU INDIKATIF DAK FISIK BIDANG PENDIDIKAN TAHUN 2020</vt:lpstr>
      <vt:lpstr>TARGET DAK FISIK PENDIDIKAN TA 2020*</vt:lpstr>
      <vt:lpstr>TARGET DAK NON FISIK PENDIDIKAN TA 2020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ihyak</dc:creator>
  <cp:lastModifiedBy>Badriah</cp:lastModifiedBy>
  <cp:revision>202</cp:revision>
  <cp:lastPrinted>2019-08-05T01:52:58Z</cp:lastPrinted>
  <dcterms:created xsi:type="dcterms:W3CDTF">2019-08-03T01:50:42Z</dcterms:created>
  <dcterms:modified xsi:type="dcterms:W3CDTF">2019-09-12T23:01:49Z</dcterms:modified>
</cp:coreProperties>
</file>