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73" r:id="rId1"/>
  </p:sldMasterIdLst>
  <p:notesMasterIdLst>
    <p:notesMasterId r:id="rId19"/>
  </p:notesMasterIdLst>
  <p:handoutMasterIdLst>
    <p:handoutMasterId r:id="rId20"/>
  </p:handoutMasterIdLst>
  <p:sldIdLst>
    <p:sldId id="610" r:id="rId2"/>
    <p:sldId id="646" r:id="rId3"/>
    <p:sldId id="654" r:id="rId4"/>
    <p:sldId id="649" r:id="rId5"/>
    <p:sldId id="648" r:id="rId6"/>
    <p:sldId id="650" r:id="rId7"/>
    <p:sldId id="633" r:id="rId8"/>
    <p:sldId id="637" r:id="rId9"/>
    <p:sldId id="642" r:id="rId10"/>
    <p:sldId id="643" r:id="rId11"/>
    <p:sldId id="644" r:id="rId12"/>
    <p:sldId id="655" r:id="rId13"/>
    <p:sldId id="656" r:id="rId14"/>
    <p:sldId id="657" r:id="rId15"/>
    <p:sldId id="658" r:id="rId16"/>
    <p:sldId id="659" r:id="rId17"/>
    <p:sldId id="303" r:id="rId18"/>
  </p:sldIdLst>
  <p:sldSz cx="9144000" cy="6858000" type="screen4x3"/>
  <p:notesSz cx="7010400" cy="9296400"/>
  <p:defaultTextStyle>
    <a:defPPr>
      <a:defRPr lang="en-US"/>
    </a:defPPr>
    <a:lvl1pPr algn="l" rtl="0" fontAlgn="base">
      <a:spcBef>
        <a:spcPct val="0"/>
      </a:spcBef>
      <a:spcAft>
        <a:spcPct val="0"/>
      </a:spcAft>
      <a:defRPr b="1" kern="1200">
        <a:solidFill>
          <a:schemeClr val="tx1"/>
        </a:solidFill>
        <a:latin typeface="Arial" charset="0"/>
        <a:ea typeface="+mn-ea"/>
        <a:cs typeface="+mn-cs"/>
      </a:defRPr>
    </a:lvl1pPr>
    <a:lvl2pPr marL="457200" algn="l" rtl="0" fontAlgn="base">
      <a:spcBef>
        <a:spcPct val="0"/>
      </a:spcBef>
      <a:spcAft>
        <a:spcPct val="0"/>
      </a:spcAft>
      <a:defRPr b="1" kern="1200">
        <a:solidFill>
          <a:schemeClr val="tx1"/>
        </a:solidFill>
        <a:latin typeface="Arial" charset="0"/>
        <a:ea typeface="+mn-ea"/>
        <a:cs typeface="+mn-cs"/>
      </a:defRPr>
    </a:lvl2pPr>
    <a:lvl3pPr marL="914400" algn="l" rtl="0" fontAlgn="base">
      <a:spcBef>
        <a:spcPct val="0"/>
      </a:spcBef>
      <a:spcAft>
        <a:spcPct val="0"/>
      </a:spcAft>
      <a:defRPr b="1" kern="1200">
        <a:solidFill>
          <a:schemeClr val="tx1"/>
        </a:solidFill>
        <a:latin typeface="Arial" charset="0"/>
        <a:ea typeface="+mn-ea"/>
        <a:cs typeface="+mn-cs"/>
      </a:defRPr>
    </a:lvl3pPr>
    <a:lvl4pPr marL="1371600" algn="l" rtl="0" fontAlgn="base">
      <a:spcBef>
        <a:spcPct val="0"/>
      </a:spcBef>
      <a:spcAft>
        <a:spcPct val="0"/>
      </a:spcAft>
      <a:defRPr b="1" kern="1200">
        <a:solidFill>
          <a:schemeClr val="tx1"/>
        </a:solidFill>
        <a:latin typeface="Arial" charset="0"/>
        <a:ea typeface="+mn-ea"/>
        <a:cs typeface="+mn-cs"/>
      </a:defRPr>
    </a:lvl4pPr>
    <a:lvl5pPr marL="18288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FF"/>
    <a:srgbClr val="FFFF00"/>
    <a:srgbClr val="99CCFF"/>
    <a:srgbClr val="FFFFFF"/>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25" autoAdjust="0"/>
    <p:restoredTop sz="94718" autoAdjust="0"/>
  </p:normalViewPr>
  <p:slideViewPr>
    <p:cSldViewPr snapToGrid="0">
      <p:cViewPr varScale="1">
        <p:scale>
          <a:sx n="63" d="100"/>
          <a:sy n="63" d="100"/>
        </p:scale>
        <p:origin x="1408" y="32"/>
      </p:cViewPr>
      <p:guideLst>
        <p:guide orient="horz" pos="2160"/>
        <p:guide pos="2880"/>
      </p:guideLst>
    </p:cSldViewPr>
  </p:slideViewPr>
  <p:outlineViewPr>
    <p:cViewPr>
      <p:scale>
        <a:sx n="33" d="100"/>
        <a:sy n="33" d="100"/>
      </p:scale>
      <p:origin x="0" y="564"/>
    </p:cViewPr>
  </p:outlineViewPr>
  <p:notesTextViewPr>
    <p:cViewPr>
      <p:scale>
        <a:sx n="100" d="100"/>
        <a:sy n="100" d="100"/>
      </p:scale>
      <p:origin x="0" y="0"/>
    </p:cViewPr>
  </p:notesTextViewPr>
  <p:sorterViewPr>
    <p:cViewPr>
      <p:scale>
        <a:sx n="66" d="100"/>
        <a:sy n="66" d="100"/>
      </p:scale>
      <p:origin x="0" y="217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3" Type="http://schemas.openxmlformats.org/officeDocument/2006/relationships/slide" Target="slides/slide2.xml" /><Relationship Id="rId21" Type="http://schemas.openxmlformats.org/officeDocument/2006/relationships/presProps" Target="pres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handoutMaster" Target="handoutMasters/handoutMaster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tableStyles" Target="tableStyle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theme" Target="theme/theme1.xml" /><Relationship Id="rId10" Type="http://schemas.openxmlformats.org/officeDocument/2006/relationships/slide" Target="slides/slide9.xml" /><Relationship Id="rId19" Type="http://schemas.openxmlformats.org/officeDocument/2006/relationships/notesMaster" Target="notesMasters/notesMaster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viewProps" Target="viewProps.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hdr" sz="quarter"/>
          </p:nvPr>
        </p:nvSpPr>
        <p:spPr bwMode="auto">
          <a:xfrm>
            <a:off x="3" y="2"/>
            <a:ext cx="3037800" cy="465030"/>
          </a:xfrm>
          <a:prstGeom prst="rect">
            <a:avLst/>
          </a:prstGeom>
          <a:noFill/>
          <a:ln w="9525">
            <a:noFill/>
            <a:miter lim="800000"/>
            <a:headEnd/>
            <a:tailEnd/>
          </a:ln>
          <a:effectLst/>
        </p:spPr>
        <p:txBody>
          <a:bodyPr vert="horz" wrap="square" lIns="91851" tIns="45924" rIns="91851" bIns="45924" numCol="1" anchor="t" anchorCtr="0" compatLnSpc="1">
            <a:prstTxWarp prst="textNoShape">
              <a:avLst/>
            </a:prstTxWarp>
          </a:bodyPr>
          <a:lstStyle>
            <a:lvl1pPr>
              <a:defRPr sz="1200" b="0">
                <a:latin typeface="Arial" pitchFamily="34" charset="0"/>
              </a:defRPr>
            </a:lvl1pPr>
          </a:lstStyle>
          <a:p>
            <a:pPr>
              <a:defRPr/>
            </a:pPr>
            <a:endParaRPr lang="en-US"/>
          </a:p>
        </p:txBody>
      </p:sp>
      <p:sp>
        <p:nvSpPr>
          <p:cNvPr id="75779" name="Rectangle 3"/>
          <p:cNvSpPr>
            <a:spLocks noGrp="1" noChangeArrowheads="1"/>
          </p:cNvSpPr>
          <p:nvPr>
            <p:ph type="dt" sz="quarter" idx="1"/>
          </p:nvPr>
        </p:nvSpPr>
        <p:spPr bwMode="auto">
          <a:xfrm>
            <a:off x="3971410" y="2"/>
            <a:ext cx="3037800" cy="465030"/>
          </a:xfrm>
          <a:prstGeom prst="rect">
            <a:avLst/>
          </a:prstGeom>
          <a:noFill/>
          <a:ln w="9525">
            <a:noFill/>
            <a:miter lim="800000"/>
            <a:headEnd/>
            <a:tailEnd/>
          </a:ln>
          <a:effectLst/>
        </p:spPr>
        <p:txBody>
          <a:bodyPr vert="horz" wrap="square" lIns="91851" tIns="45924" rIns="91851" bIns="45924" numCol="1" anchor="t" anchorCtr="0" compatLnSpc="1">
            <a:prstTxWarp prst="textNoShape">
              <a:avLst/>
            </a:prstTxWarp>
          </a:bodyPr>
          <a:lstStyle>
            <a:lvl1pPr algn="r">
              <a:defRPr sz="1200" b="0">
                <a:latin typeface="Arial" pitchFamily="34" charset="0"/>
              </a:defRPr>
            </a:lvl1pPr>
          </a:lstStyle>
          <a:p>
            <a:pPr>
              <a:defRPr/>
            </a:pPr>
            <a:endParaRPr lang="en-US"/>
          </a:p>
        </p:txBody>
      </p:sp>
      <p:sp>
        <p:nvSpPr>
          <p:cNvPr id="75780" name="Rectangle 4"/>
          <p:cNvSpPr>
            <a:spLocks noGrp="1" noChangeArrowheads="1"/>
          </p:cNvSpPr>
          <p:nvPr>
            <p:ph type="ftr" sz="quarter" idx="2"/>
          </p:nvPr>
        </p:nvSpPr>
        <p:spPr bwMode="auto">
          <a:xfrm>
            <a:off x="3" y="8829280"/>
            <a:ext cx="3037800" cy="465030"/>
          </a:xfrm>
          <a:prstGeom prst="rect">
            <a:avLst/>
          </a:prstGeom>
          <a:noFill/>
          <a:ln w="9525">
            <a:noFill/>
            <a:miter lim="800000"/>
            <a:headEnd/>
            <a:tailEnd/>
          </a:ln>
          <a:effectLst/>
        </p:spPr>
        <p:txBody>
          <a:bodyPr vert="horz" wrap="square" lIns="91851" tIns="45924" rIns="91851" bIns="45924" numCol="1" anchor="b" anchorCtr="0" compatLnSpc="1">
            <a:prstTxWarp prst="textNoShape">
              <a:avLst/>
            </a:prstTxWarp>
          </a:bodyPr>
          <a:lstStyle>
            <a:lvl1pPr>
              <a:defRPr sz="1200" b="0">
                <a:latin typeface="Arial" pitchFamily="34" charset="0"/>
              </a:defRPr>
            </a:lvl1pPr>
          </a:lstStyle>
          <a:p>
            <a:pPr>
              <a:defRPr/>
            </a:pPr>
            <a:endParaRPr lang="en-US"/>
          </a:p>
        </p:txBody>
      </p:sp>
      <p:sp>
        <p:nvSpPr>
          <p:cNvPr id="75781" name="Rectangle 5"/>
          <p:cNvSpPr>
            <a:spLocks noGrp="1" noChangeArrowheads="1"/>
          </p:cNvSpPr>
          <p:nvPr>
            <p:ph type="sldNum" sz="quarter" idx="3"/>
          </p:nvPr>
        </p:nvSpPr>
        <p:spPr bwMode="auto">
          <a:xfrm>
            <a:off x="3971410" y="8829280"/>
            <a:ext cx="3037800" cy="465030"/>
          </a:xfrm>
          <a:prstGeom prst="rect">
            <a:avLst/>
          </a:prstGeom>
          <a:noFill/>
          <a:ln w="9525">
            <a:noFill/>
            <a:miter lim="800000"/>
            <a:headEnd/>
            <a:tailEnd/>
          </a:ln>
          <a:effectLst/>
        </p:spPr>
        <p:txBody>
          <a:bodyPr vert="horz" wrap="square" lIns="91851" tIns="45924" rIns="91851" bIns="45924" numCol="1" anchor="b" anchorCtr="0" compatLnSpc="1">
            <a:prstTxWarp prst="textNoShape">
              <a:avLst/>
            </a:prstTxWarp>
          </a:bodyPr>
          <a:lstStyle>
            <a:lvl1pPr algn="r">
              <a:defRPr sz="1200" b="0">
                <a:latin typeface="Arial" pitchFamily="34" charset="0"/>
              </a:defRPr>
            </a:lvl1pPr>
          </a:lstStyle>
          <a:p>
            <a:pPr>
              <a:defRPr/>
            </a:pPr>
            <a:fld id="{8C6EC8DB-5AE9-4A38-8764-7C9DC7963E7A}" type="slidenum">
              <a:rPr lang="en-US"/>
              <a:pPr>
                <a:defRPr/>
              </a:pPr>
              <a:t>‹#›</a:t>
            </a:fld>
            <a:endParaRPr lang="en-US"/>
          </a:p>
        </p:txBody>
      </p:sp>
    </p:spTree>
    <p:extLst>
      <p:ext uri="{BB962C8B-B14F-4D97-AF65-F5344CB8AC3E}">
        <p14:creationId xmlns:p14="http://schemas.microsoft.com/office/powerpoint/2010/main" val="22448337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114" name="Rectangle 2"/>
          <p:cNvSpPr>
            <a:spLocks noGrp="1" noChangeArrowheads="1"/>
          </p:cNvSpPr>
          <p:nvPr>
            <p:ph type="hdr" sz="quarter"/>
          </p:nvPr>
        </p:nvSpPr>
        <p:spPr bwMode="auto">
          <a:xfrm>
            <a:off x="3" y="2"/>
            <a:ext cx="3037800" cy="465030"/>
          </a:xfrm>
          <a:prstGeom prst="rect">
            <a:avLst/>
          </a:prstGeom>
          <a:noFill/>
          <a:ln w="9525">
            <a:noFill/>
            <a:miter lim="800000"/>
            <a:headEnd/>
            <a:tailEnd/>
          </a:ln>
          <a:effectLst/>
        </p:spPr>
        <p:txBody>
          <a:bodyPr vert="horz" wrap="square" lIns="91851" tIns="45924" rIns="91851" bIns="45924" numCol="1" anchor="t" anchorCtr="0" compatLnSpc="1">
            <a:prstTxWarp prst="textNoShape">
              <a:avLst/>
            </a:prstTxWarp>
          </a:bodyPr>
          <a:lstStyle>
            <a:lvl1pPr>
              <a:defRPr sz="1200" b="0">
                <a:latin typeface="Arial" pitchFamily="34" charset="0"/>
              </a:defRPr>
            </a:lvl1pPr>
          </a:lstStyle>
          <a:p>
            <a:pPr>
              <a:defRPr/>
            </a:pPr>
            <a:endParaRPr lang="en-US"/>
          </a:p>
        </p:txBody>
      </p:sp>
      <p:sp>
        <p:nvSpPr>
          <p:cNvPr id="90115" name="Rectangle 3"/>
          <p:cNvSpPr>
            <a:spLocks noGrp="1" noChangeArrowheads="1"/>
          </p:cNvSpPr>
          <p:nvPr>
            <p:ph type="dt" idx="1"/>
          </p:nvPr>
        </p:nvSpPr>
        <p:spPr bwMode="auto">
          <a:xfrm>
            <a:off x="3971410" y="2"/>
            <a:ext cx="3037800" cy="465030"/>
          </a:xfrm>
          <a:prstGeom prst="rect">
            <a:avLst/>
          </a:prstGeom>
          <a:noFill/>
          <a:ln w="9525">
            <a:noFill/>
            <a:miter lim="800000"/>
            <a:headEnd/>
            <a:tailEnd/>
          </a:ln>
          <a:effectLst/>
        </p:spPr>
        <p:txBody>
          <a:bodyPr vert="horz" wrap="square" lIns="91851" tIns="45924" rIns="91851" bIns="45924" numCol="1" anchor="t" anchorCtr="0" compatLnSpc="1">
            <a:prstTxWarp prst="textNoShape">
              <a:avLst/>
            </a:prstTxWarp>
          </a:bodyPr>
          <a:lstStyle>
            <a:lvl1pPr algn="r">
              <a:defRPr sz="1200" b="0">
                <a:latin typeface="Arial" pitchFamily="34" charset="0"/>
              </a:defRPr>
            </a:lvl1pPr>
          </a:lstStyle>
          <a:p>
            <a:pPr>
              <a:defRPr/>
            </a:pPr>
            <a:endParaRPr lang="en-US"/>
          </a:p>
        </p:txBody>
      </p:sp>
      <p:sp>
        <p:nvSpPr>
          <p:cNvPr id="36868" name="Rectangle 4"/>
          <p:cNvSpPr>
            <a:spLocks noGrp="1" noRot="1" noChangeAspect="1" noChangeArrowheads="1" noTextEdit="1"/>
          </p:cNvSpPr>
          <p:nvPr>
            <p:ph type="sldImg" idx="2"/>
          </p:nvPr>
        </p:nvSpPr>
        <p:spPr bwMode="auto">
          <a:xfrm>
            <a:off x="1179513" y="696913"/>
            <a:ext cx="4651375" cy="34893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7" name="Rectangle 5"/>
          <p:cNvSpPr>
            <a:spLocks noGrp="1" noChangeArrowheads="1"/>
          </p:cNvSpPr>
          <p:nvPr>
            <p:ph type="body" sz="quarter" idx="3"/>
          </p:nvPr>
        </p:nvSpPr>
        <p:spPr bwMode="auto">
          <a:xfrm>
            <a:off x="701400" y="4415687"/>
            <a:ext cx="5607605" cy="4183171"/>
          </a:xfrm>
          <a:prstGeom prst="rect">
            <a:avLst/>
          </a:prstGeom>
          <a:noFill/>
          <a:ln w="9525">
            <a:noFill/>
            <a:miter lim="800000"/>
            <a:headEnd/>
            <a:tailEnd/>
          </a:ln>
          <a:effectLst/>
        </p:spPr>
        <p:txBody>
          <a:bodyPr vert="horz" wrap="square" lIns="91851" tIns="45924" rIns="91851" bIns="4592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0118" name="Rectangle 6"/>
          <p:cNvSpPr>
            <a:spLocks noGrp="1" noChangeArrowheads="1"/>
          </p:cNvSpPr>
          <p:nvPr>
            <p:ph type="ftr" sz="quarter" idx="4"/>
          </p:nvPr>
        </p:nvSpPr>
        <p:spPr bwMode="auto">
          <a:xfrm>
            <a:off x="3" y="8829280"/>
            <a:ext cx="3037800" cy="465030"/>
          </a:xfrm>
          <a:prstGeom prst="rect">
            <a:avLst/>
          </a:prstGeom>
          <a:noFill/>
          <a:ln w="9525">
            <a:noFill/>
            <a:miter lim="800000"/>
            <a:headEnd/>
            <a:tailEnd/>
          </a:ln>
          <a:effectLst/>
        </p:spPr>
        <p:txBody>
          <a:bodyPr vert="horz" wrap="square" lIns="91851" tIns="45924" rIns="91851" bIns="45924" numCol="1" anchor="b" anchorCtr="0" compatLnSpc="1">
            <a:prstTxWarp prst="textNoShape">
              <a:avLst/>
            </a:prstTxWarp>
          </a:bodyPr>
          <a:lstStyle>
            <a:lvl1pPr>
              <a:defRPr sz="1200" b="0">
                <a:latin typeface="Arial" pitchFamily="34" charset="0"/>
              </a:defRPr>
            </a:lvl1pPr>
          </a:lstStyle>
          <a:p>
            <a:pPr>
              <a:defRPr/>
            </a:pPr>
            <a:endParaRPr lang="en-US"/>
          </a:p>
        </p:txBody>
      </p:sp>
      <p:sp>
        <p:nvSpPr>
          <p:cNvPr id="90119" name="Rectangle 7"/>
          <p:cNvSpPr>
            <a:spLocks noGrp="1" noChangeArrowheads="1"/>
          </p:cNvSpPr>
          <p:nvPr>
            <p:ph type="sldNum" sz="quarter" idx="5"/>
          </p:nvPr>
        </p:nvSpPr>
        <p:spPr bwMode="auto">
          <a:xfrm>
            <a:off x="3971410" y="8829280"/>
            <a:ext cx="3037800" cy="465030"/>
          </a:xfrm>
          <a:prstGeom prst="rect">
            <a:avLst/>
          </a:prstGeom>
          <a:noFill/>
          <a:ln w="9525">
            <a:noFill/>
            <a:miter lim="800000"/>
            <a:headEnd/>
            <a:tailEnd/>
          </a:ln>
          <a:effectLst/>
        </p:spPr>
        <p:txBody>
          <a:bodyPr vert="horz" wrap="square" lIns="91851" tIns="45924" rIns="91851" bIns="45924" numCol="1" anchor="b" anchorCtr="0" compatLnSpc="1">
            <a:prstTxWarp prst="textNoShape">
              <a:avLst/>
            </a:prstTxWarp>
          </a:bodyPr>
          <a:lstStyle>
            <a:lvl1pPr algn="r">
              <a:defRPr sz="1200" b="0">
                <a:latin typeface="Arial" pitchFamily="34" charset="0"/>
              </a:defRPr>
            </a:lvl1pPr>
          </a:lstStyle>
          <a:p>
            <a:pPr>
              <a:defRPr/>
            </a:pPr>
            <a:fld id="{0D571B99-21F0-44A6-86A2-B5B3D3B34421}" type="slidenum">
              <a:rPr lang="en-US"/>
              <a:pPr>
                <a:defRPr/>
              </a:pPr>
              <a:t>‹#›</a:t>
            </a:fld>
            <a:endParaRPr lang="en-US"/>
          </a:p>
        </p:txBody>
      </p:sp>
    </p:spTree>
    <p:extLst>
      <p:ext uri="{BB962C8B-B14F-4D97-AF65-F5344CB8AC3E}">
        <p14:creationId xmlns:p14="http://schemas.microsoft.com/office/powerpoint/2010/main" val="38328217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57066" indent="-291179" eaLnBrk="0" hangingPunct="0">
              <a:defRPr sz="2400">
                <a:solidFill>
                  <a:schemeClr val="tx1"/>
                </a:solidFill>
                <a:latin typeface="Times New Roman" pitchFamily="18" charset="0"/>
              </a:defRPr>
            </a:lvl2pPr>
            <a:lvl3pPr marL="1164717" indent="-232943" eaLnBrk="0" hangingPunct="0">
              <a:defRPr sz="2400">
                <a:solidFill>
                  <a:schemeClr val="tx1"/>
                </a:solidFill>
                <a:latin typeface="Times New Roman" pitchFamily="18" charset="0"/>
              </a:defRPr>
            </a:lvl3pPr>
            <a:lvl4pPr marL="1630604" indent="-232943" eaLnBrk="0" hangingPunct="0">
              <a:defRPr sz="2400">
                <a:solidFill>
                  <a:schemeClr val="tx1"/>
                </a:solidFill>
                <a:latin typeface="Times New Roman" pitchFamily="18" charset="0"/>
              </a:defRPr>
            </a:lvl4pPr>
            <a:lvl5pPr marL="2096491" indent="-232943" eaLnBrk="0" hangingPunct="0">
              <a:defRPr sz="2400">
                <a:solidFill>
                  <a:schemeClr val="tx1"/>
                </a:solidFill>
                <a:latin typeface="Times New Roman" pitchFamily="18" charset="0"/>
              </a:defRPr>
            </a:lvl5pPr>
            <a:lvl6pPr marL="2562377" indent="-232943" eaLnBrk="0" fontAlgn="base" hangingPunct="0">
              <a:spcBef>
                <a:spcPct val="0"/>
              </a:spcBef>
              <a:spcAft>
                <a:spcPct val="0"/>
              </a:spcAft>
              <a:defRPr sz="2400">
                <a:solidFill>
                  <a:schemeClr val="tx1"/>
                </a:solidFill>
                <a:latin typeface="Times New Roman" pitchFamily="18" charset="0"/>
              </a:defRPr>
            </a:lvl6pPr>
            <a:lvl7pPr marL="3028264" indent="-232943" eaLnBrk="0" fontAlgn="base" hangingPunct="0">
              <a:spcBef>
                <a:spcPct val="0"/>
              </a:spcBef>
              <a:spcAft>
                <a:spcPct val="0"/>
              </a:spcAft>
              <a:defRPr sz="2400">
                <a:solidFill>
                  <a:schemeClr val="tx1"/>
                </a:solidFill>
                <a:latin typeface="Times New Roman" pitchFamily="18" charset="0"/>
              </a:defRPr>
            </a:lvl7pPr>
            <a:lvl8pPr marL="3494151" indent="-232943" eaLnBrk="0" fontAlgn="base" hangingPunct="0">
              <a:spcBef>
                <a:spcPct val="0"/>
              </a:spcBef>
              <a:spcAft>
                <a:spcPct val="0"/>
              </a:spcAft>
              <a:defRPr sz="2400">
                <a:solidFill>
                  <a:schemeClr val="tx1"/>
                </a:solidFill>
                <a:latin typeface="Times New Roman" pitchFamily="18" charset="0"/>
              </a:defRPr>
            </a:lvl8pPr>
            <a:lvl9pPr marL="3960038" indent="-232943" eaLnBrk="0" fontAlgn="base" hangingPunct="0">
              <a:spcBef>
                <a:spcPct val="0"/>
              </a:spcBef>
              <a:spcAft>
                <a:spcPct val="0"/>
              </a:spcAft>
              <a:defRPr sz="2400">
                <a:solidFill>
                  <a:schemeClr val="tx1"/>
                </a:solidFill>
                <a:latin typeface="Times New Roman" pitchFamily="18" charset="0"/>
              </a:defRPr>
            </a:lvl9pPr>
          </a:lstStyle>
          <a:p>
            <a:pPr eaLnBrk="1" hangingPunct="1"/>
            <a:fld id="{A0231740-B13C-43A5-B1A8-DAA87F203226}" type="slidenum">
              <a:rPr lang="en-GB" sz="1200"/>
              <a:pPr eaLnBrk="1" hangingPunct="1"/>
              <a:t>4</a:t>
            </a:fld>
            <a:endParaRPr lang="en-GB" sz="12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d-ID"/>
          </a:p>
        </p:txBody>
      </p:sp>
    </p:spTree>
    <p:extLst>
      <p:ext uri="{BB962C8B-B14F-4D97-AF65-F5344CB8AC3E}">
        <p14:creationId xmlns:p14="http://schemas.microsoft.com/office/powerpoint/2010/main" val="1452732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a:t>www.themegallery.com</a:t>
            </a:r>
          </a:p>
        </p:txBody>
      </p:sp>
      <p:sp>
        <p:nvSpPr>
          <p:cNvPr id="6" name="Slide Number Placeholder 5"/>
          <p:cNvSpPr>
            <a:spLocks noGrp="1"/>
          </p:cNvSpPr>
          <p:nvPr>
            <p:ph type="sldNum" sz="quarter" idx="12"/>
          </p:nvPr>
        </p:nvSpPr>
        <p:spPr/>
        <p:txBody>
          <a:bodyPr/>
          <a:lstStyle/>
          <a:p>
            <a:pPr>
              <a:defRPr/>
            </a:pPr>
            <a:fld id="{2AF3D830-6BF8-425E-9621-55DCBD5A6A09}" type="slidenum">
              <a:rPr lang="en-US" smtClean="0"/>
              <a:pPr>
                <a:defRPr/>
              </a:pPr>
              <a:t>‹#›</a:t>
            </a:fld>
            <a:endParaRPr lang="en-US"/>
          </a:p>
        </p:txBody>
      </p:sp>
    </p:spTree>
    <p:extLst>
      <p:ext uri="{BB962C8B-B14F-4D97-AF65-F5344CB8AC3E}">
        <p14:creationId xmlns:p14="http://schemas.microsoft.com/office/powerpoint/2010/main" val="4157935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a:t>www.themegallery.com</a:t>
            </a:r>
          </a:p>
        </p:txBody>
      </p:sp>
      <p:sp>
        <p:nvSpPr>
          <p:cNvPr id="6" name="Slide Number Placeholder 5"/>
          <p:cNvSpPr>
            <a:spLocks noGrp="1"/>
          </p:cNvSpPr>
          <p:nvPr>
            <p:ph type="sldNum" sz="quarter" idx="12"/>
          </p:nvPr>
        </p:nvSpPr>
        <p:spPr/>
        <p:txBody>
          <a:bodyPr/>
          <a:lstStyle/>
          <a:p>
            <a:pPr>
              <a:defRPr/>
            </a:pPr>
            <a:fld id="{8C950249-E79F-49E0-A605-F66BEE2831B3}" type="slidenum">
              <a:rPr lang="en-US" smtClean="0"/>
              <a:pPr>
                <a:defRPr/>
              </a:pPr>
              <a:t>‹#›</a:t>
            </a:fld>
            <a:endParaRPr lang="en-US"/>
          </a:p>
        </p:txBody>
      </p:sp>
    </p:spTree>
    <p:extLst>
      <p:ext uri="{BB962C8B-B14F-4D97-AF65-F5344CB8AC3E}">
        <p14:creationId xmlns:p14="http://schemas.microsoft.com/office/powerpoint/2010/main" val="775433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a:t>www.themegallery.com</a:t>
            </a:r>
          </a:p>
        </p:txBody>
      </p:sp>
      <p:sp>
        <p:nvSpPr>
          <p:cNvPr id="6" name="Slide Number Placeholder 5"/>
          <p:cNvSpPr>
            <a:spLocks noGrp="1"/>
          </p:cNvSpPr>
          <p:nvPr>
            <p:ph type="sldNum" sz="quarter" idx="12"/>
          </p:nvPr>
        </p:nvSpPr>
        <p:spPr/>
        <p:txBody>
          <a:bodyPr/>
          <a:lstStyle/>
          <a:p>
            <a:pPr>
              <a:defRPr/>
            </a:pPr>
            <a:fld id="{CB36044E-E113-4DE7-A0A3-C47E4E2C9586}" type="slidenum">
              <a:rPr lang="en-US" smtClean="0"/>
              <a:pPr>
                <a:defRPr/>
              </a:pPr>
              <a:t>‹#›</a:t>
            </a:fld>
            <a:endParaRPr lang="en-US"/>
          </a:p>
        </p:txBody>
      </p:sp>
    </p:spTree>
    <p:extLst>
      <p:ext uri="{BB962C8B-B14F-4D97-AF65-F5344CB8AC3E}">
        <p14:creationId xmlns:p14="http://schemas.microsoft.com/office/powerpoint/2010/main" val="1458176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www.themegallery.com</a:t>
            </a:r>
          </a:p>
        </p:txBody>
      </p:sp>
      <p:sp>
        <p:nvSpPr>
          <p:cNvPr id="7" name="Slide Number Placeholder 6"/>
          <p:cNvSpPr>
            <a:spLocks noGrp="1"/>
          </p:cNvSpPr>
          <p:nvPr>
            <p:ph type="sldNum" sz="quarter" idx="12"/>
          </p:nvPr>
        </p:nvSpPr>
        <p:spPr/>
        <p:txBody>
          <a:bodyPr/>
          <a:lstStyle/>
          <a:p>
            <a:pPr>
              <a:defRPr/>
            </a:pPr>
            <a:fld id="{02ECF59C-A347-41F4-9DF3-0556CD0D7EE4}" type="slidenum">
              <a:rPr lang="en-US" smtClean="0"/>
              <a:pPr>
                <a:defRPr/>
              </a:pPr>
              <a:t>‹#›</a:t>
            </a:fld>
            <a:endParaRPr lang="en-US"/>
          </a:p>
        </p:txBody>
      </p:sp>
    </p:spTree>
    <p:extLst>
      <p:ext uri="{BB962C8B-B14F-4D97-AF65-F5344CB8AC3E}">
        <p14:creationId xmlns:p14="http://schemas.microsoft.com/office/powerpoint/2010/main" val="1233140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www.themegallery.com</a:t>
            </a:r>
          </a:p>
        </p:txBody>
      </p:sp>
      <p:sp>
        <p:nvSpPr>
          <p:cNvPr id="9" name="Slide Number Placeholder 8"/>
          <p:cNvSpPr>
            <a:spLocks noGrp="1"/>
          </p:cNvSpPr>
          <p:nvPr>
            <p:ph type="sldNum" sz="quarter" idx="12"/>
          </p:nvPr>
        </p:nvSpPr>
        <p:spPr/>
        <p:txBody>
          <a:bodyPr/>
          <a:lstStyle/>
          <a:p>
            <a:pPr>
              <a:defRPr/>
            </a:pPr>
            <a:fld id="{9D8A4436-857C-4970-855D-CE6D3698A098}" type="slidenum">
              <a:rPr lang="en-US" smtClean="0"/>
              <a:pPr>
                <a:defRPr/>
              </a:pPr>
              <a:t>‹#›</a:t>
            </a:fld>
            <a:endParaRPr lang="en-US"/>
          </a:p>
        </p:txBody>
      </p:sp>
    </p:spTree>
    <p:extLst>
      <p:ext uri="{BB962C8B-B14F-4D97-AF65-F5344CB8AC3E}">
        <p14:creationId xmlns:p14="http://schemas.microsoft.com/office/powerpoint/2010/main" val="41978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r>
              <a:rPr lang="en-US"/>
              <a:t>www.themegallery.com</a:t>
            </a:r>
          </a:p>
        </p:txBody>
      </p:sp>
      <p:sp>
        <p:nvSpPr>
          <p:cNvPr id="5" name="Slide Number Placeholder 4"/>
          <p:cNvSpPr>
            <a:spLocks noGrp="1"/>
          </p:cNvSpPr>
          <p:nvPr>
            <p:ph type="sldNum" sz="quarter" idx="12"/>
          </p:nvPr>
        </p:nvSpPr>
        <p:spPr/>
        <p:txBody>
          <a:bodyPr/>
          <a:lstStyle/>
          <a:p>
            <a:pPr>
              <a:defRPr/>
            </a:pPr>
            <a:fld id="{65701375-A946-46ED-BB56-A209F0AC51A4}" type="slidenum">
              <a:rPr lang="en-US" smtClean="0"/>
              <a:pPr>
                <a:defRPr/>
              </a:pPr>
              <a:t>‹#›</a:t>
            </a:fld>
            <a:endParaRPr lang="en-US"/>
          </a:p>
        </p:txBody>
      </p:sp>
    </p:spTree>
    <p:extLst>
      <p:ext uri="{BB962C8B-B14F-4D97-AF65-F5344CB8AC3E}">
        <p14:creationId xmlns:p14="http://schemas.microsoft.com/office/powerpoint/2010/main" val="3988078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www.themegallery.com</a:t>
            </a:r>
          </a:p>
        </p:txBody>
      </p:sp>
      <p:sp>
        <p:nvSpPr>
          <p:cNvPr id="4" name="Slide Number Placeholder 3"/>
          <p:cNvSpPr>
            <a:spLocks noGrp="1"/>
          </p:cNvSpPr>
          <p:nvPr>
            <p:ph type="sldNum" sz="quarter" idx="12"/>
          </p:nvPr>
        </p:nvSpPr>
        <p:spPr/>
        <p:txBody>
          <a:bodyPr/>
          <a:lstStyle/>
          <a:p>
            <a:pPr>
              <a:defRPr/>
            </a:pPr>
            <a:fld id="{BEE21C24-C1EF-4129-8291-439CDB89D48F}" type="slidenum">
              <a:rPr lang="en-US" smtClean="0"/>
              <a:pPr>
                <a:defRPr/>
              </a:pPr>
              <a:t>‹#›</a:t>
            </a:fld>
            <a:endParaRPr lang="en-US"/>
          </a:p>
        </p:txBody>
      </p:sp>
    </p:spTree>
    <p:extLst>
      <p:ext uri="{BB962C8B-B14F-4D97-AF65-F5344CB8AC3E}">
        <p14:creationId xmlns:p14="http://schemas.microsoft.com/office/powerpoint/2010/main" val="1795967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www.themegallery.com</a:t>
            </a:r>
          </a:p>
        </p:txBody>
      </p:sp>
      <p:sp>
        <p:nvSpPr>
          <p:cNvPr id="7" name="Slide Number Placeholder 6"/>
          <p:cNvSpPr>
            <a:spLocks noGrp="1"/>
          </p:cNvSpPr>
          <p:nvPr>
            <p:ph type="sldNum" sz="quarter" idx="12"/>
          </p:nvPr>
        </p:nvSpPr>
        <p:spPr/>
        <p:txBody>
          <a:bodyPr/>
          <a:lstStyle/>
          <a:p>
            <a:pPr>
              <a:defRPr/>
            </a:pPr>
            <a:fld id="{61B1DF50-DD0D-42EC-9927-89D395E654EF}" type="slidenum">
              <a:rPr lang="en-US" smtClean="0"/>
              <a:pPr>
                <a:defRPr/>
              </a:pPr>
              <a:t>‹#›</a:t>
            </a:fld>
            <a:endParaRPr lang="en-US"/>
          </a:p>
        </p:txBody>
      </p:sp>
    </p:spTree>
    <p:extLst>
      <p:ext uri="{BB962C8B-B14F-4D97-AF65-F5344CB8AC3E}">
        <p14:creationId xmlns:p14="http://schemas.microsoft.com/office/powerpoint/2010/main" val="1169986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www.themegallery.com</a:t>
            </a:r>
          </a:p>
        </p:txBody>
      </p:sp>
      <p:sp>
        <p:nvSpPr>
          <p:cNvPr id="7" name="Slide Number Placeholder 6"/>
          <p:cNvSpPr>
            <a:spLocks noGrp="1"/>
          </p:cNvSpPr>
          <p:nvPr>
            <p:ph type="sldNum" sz="quarter" idx="12"/>
          </p:nvPr>
        </p:nvSpPr>
        <p:spPr/>
        <p:txBody>
          <a:bodyPr/>
          <a:lstStyle/>
          <a:p>
            <a:pPr>
              <a:defRPr/>
            </a:pPr>
            <a:fld id="{5E13B9DF-D60F-4142-A9F0-9DD9DC637599}" type="slidenum">
              <a:rPr lang="en-US" smtClean="0"/>
              <a:pPr>
                <a:defRPr/>
              </a:pPr>
              <a:t>‹#›</a:t>
            </a:fld>
            <a:endParaRPr lang="en-US"/>
          </a:p>
        </p:txBody>
      </p:sp>
    </p:spTree>
    <p:extLst>
      <p:ext uri="{BB962C8B-B14F-4D97-AF65-F5344CB8AC3E}">
        <p14:creationId xmlns:p14="http://schemas.microsoft.com/office/powerpoint/2010/main" val="4049446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a:t>www.themegallery.com</a:t>
            </a:r>
          </a:p>
        </p:txBody>
      </p:sp>
      <p:sp>
        <p:nvSpPr>
          <p:cNvPr id="6" name="Slide Number Placeholder 5"/>
          <p:cNvSpPr>
            <a:spLocks noGrp="1"/>
          </p:cNvSpPr>
          <p:nvPr>
            <p:ph type="sldNum" sz="quarter" idx="12"/>
          </p:nvPr>
        </p:nvSpPr>
        <p:spPr/>
        <p:txBody>
          <a:bodyPr/>
          <a:lstStyle/>
          <a:p>
            <a:pPr>
              <a:defRPr/>
            </a:pPr>
            <a:fld id="{AB010D52-009A-4C91-BE0A-8565E1AB860B}" type="slidenum">
              <a:rPr lang="en-US" smtClean="0"/>
              <a:pPr>
                <a:defRPr/>
              </a:pPr>
              <a:t>‹#›</a:t>
            </a:fld>
            <a:endParaRPr lang="en-US"/>
          </a:p>
        </p:txBody>
      </p:sp>
    </p:spTree>
    <p:extLst>
      <p:ext uri="{BB962C8B-B14F-4D97-AF65-F5344CB8AC3E}">
        <p14:creationId xmlns:p14="http://schemas.microsoft.com/office/powerpoint/2010/main" val="465343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a:t>www.themegallery.com</a:t>
            </a:r>
          </a:p>
        </p:txBody>
      </p:sp>
      <p:sp>
        <p:nvSpPr>
          <p:cNvPr id="6" name="Slide Number Placeholder 5"/>
          <p:cNvSpPr>
            <a:spLocks noGrp="1"/>
          </p:cNvSpPr>
          <p:nvPr>
            <p:ph type="sldNum" sz="quarter" idx="12"/>
          </p:nvPr>
        </p:nvSpPr>
        <p:spPr/>
        <p:txBody>
          <a:bodyPr/>
          <a:lstStyle/>
          <a:p>
            <a:pPr>
              <a:defRPr/>
            </a:pPr>
            <a:fld id="{AB010D52-009A-4C91-BE0A-8565E1AB860B}" type="slidenum">
              <a:rPr lang="en-US" smtClean="0"/>
              <a:pPr>
                <a:defRPr/>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215069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a:t>www.themegallery.com</a:t>
            </a:r>
          </a:p>
        </p:txBody>
      </p:sp>
      <p:sp>
        <p:nvSpPr>
          <p:cNvPr id="6" name="Slide Number Placeholder 5"/>
          <p:cNvSpPr>
            <a:spLocks noGrp="1"/>
          </p:cNvSpPr>
          <p:nvPr>
            <p:ph type="sldNum" sz="quarter" idx="12"/>
          </p:nvPr>
        </p:nvSpPr>
        <p:spPr/>
        <p:txBody>
          <a:bodyPr/>
          <a:lstStyle/>
          <a:p>
            <a:pPr>
              <a:defRPr/>
            </a:pPr>
            <a:fld id="{AB010D52-009A-4C91-BE0A-8565E1AB860B}" type="slidenum">
              <a:rPr lang="en-US" smtClean="0"/>
              <a:pPr>
                <a:defRPr/>
              </a:pPr>
              <a:t>‹#›</a:t>
            </a:fld>
            <a:endParaRPr lang="en-US"/>
          </a:p>
        </p:txBody>
      </p:sp>
    </p:spTree>
    <p:extLst>
      <p:ext uri="{BB962C8B-B14F-4D97-AF65-F5344CB8AC3E}">
        <p14:creationId xmlns:p14="http://schemas.microsoft.com/office/powerpoint/2010/main" val="1168571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a:t>www.themegallery.com</a:t>
            </a:r>
          </a:p>
        </p:txBody>
      </p:sp>
      <p:sp>
        <p:nvSpPr>
          <p:cNvPr id="6" name="Slide Number Placeholder 5"/>
          <p:cNvSpPr>
            <a:spLocks noGrp="1"/>
          </p:cNvSpPr>
          <p:nvPr>
            <p:ph type="sldNum" sz="quarter" idx="12"/>
          </p:nvPr>
        </p:nvSpPr>
        <p:spPr/>
        <p:txBody>
          <a:bodyPr/>
          <a:lstStyle/>
          <a:p>
            <a:pPr>
              <a:defRPr/>
            </a:pPr>
            <a:fld id="{AB010D52-009A-4C91-BE0A-8565E1AB860B}" type="slidenum">
              <a:rPr lang="en-US" smtClean="0"/>
              <a:pPr>
                <a:defRPr/>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178689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a:t>www.themegallery.com</a:t>
            </a:r>
          </a:p>
        </p:txBody>
      </p:sp>
      <p:sp>
        <p:nvSpPr>
          <p:cNvPr id="6" name="Slide Number Placeholder 5"/>
          <p:cNvSpPr>
            <a:spLocks noGrp="1"/>
          </p:cNvSpPr>
          <p:nvPr>
            <p:ph type="sldNum" sz="quarter" idx="12"/>
          </p:nvPr>
        </p:nvSpPr>
        <p:spPr/>
        <p:txBody>
          <a:bodyPr/>
          <a:lstStyle/>
          <a:p>
            <a:pPr>
              <a:defRPr/>
            </a:pPr>
            <a:fld id="{AB010D52-009A-4C91-BE0A-8565E1AB860B}" type="slidenum">
              <a:rPr lang="en-US" smtClean="0"/>
              <a:pPr>
                <a:defRPr/>
              </a:pPr>
              <a:t>‹#›</a:t>
            </a:fld>
            <a:endParaRPr lang="en-US"/>
          </a:p>
        </p:txBody>
      </p:sp>
    </p:spTree>
    <p:extLst>
      <p:ext uri="{BB962C8B-B14F-4D97-AF65-F5344CB8AC3E}">
        <p14:creationId xmlns:p14="http://schemas.microsoft.com/office/powerpoint/2010/main" val="11206655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a:t>www.themegallery.com</a:t>
            </a:r>
          </a:p>
        </p:txBody>
      </p:sp>
      <p:sp>
        <p:nvSpPr>
          <p:cNvPr id="6" name="Slide Number Placeholder 5"/>
          <p:cNvSpPr>
            <a:spLocks noGrp="1"/>
          </p:cNvSpPr>
          <p:nvPr>
            <p:ph type="sldNum" sz="quarter" idx="12"/>
          </p:nvPr>
        </p:nvSpPr>
        <p:spPr/>
        <p:txBody>
          <a:bodyPr/>
          <a:lstStyle/>
          <a:p>
            <a:pPr>
              <a:defRPr/>
            </a:pPr>
            <a:fld id="{E54C8410-1ABD-45AC-942B-D69FD69010C3}" type="slidenum">
              <a:rPr lang="en-US" smtClean="0"/>
              <a:pPr>
                <a:defRPr/>
              </a:pPr>
              <a:t>‹#›</a:t>
            </a:fld>
            <a:endParaRPr lang="en-US"/>
          </a:p>
        </p:txBody>
      </p:sp>
    </p:spTree>
    <p:extLst>
      <p:ext uri="{BB962C8B-B14F-4D97-AF65-F5344CB8AC3E}">
        <p14:creationId xmlns:p14="http://schemas.microsoft.com/office/powerpoint/2010/main" val="40724386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a:t>www.themegallery.com</a:t>
            </a:r>
          </a:p>
        </p:txBody>
      </p:sp>
      <p:sp>
        <p:nvSpPr>
          <p:cNvPr id="6" name="Slide Number Placeholder 5"/>
          <p:cNvSpPr>
            <a:spLocks noGrp="1"/>
          </p:cNvSpPr>
          <p:nvPr>
            <p:ph type="sldNum" sz="quarter" idx="12"/>
          </p:nvPr>
        </p:nvSpPr>
        <p:spPr/>
        <p:txBody>
          <a:bodyPr/>
          <a:lstStyle/>
          <a:p>
            <a:pPr>
              <a:defRPr/>
            </a:pPr>
            <a:fld id="{E356DA5D-1A65-4ADE-AE58-B4B72103C666}" type="slidenum">
              <a:rPr lang="en-US" smtClean="0"/>
              <a:pPr>
                <a:defRPr/>
              </a:pPr>
              <a:t>‹#›</a:t>
            </a:fld>
            <a:endParaRPr lang="en-US"/>
          </a:p>
        </p:txBody>
      </p:sp>
    </p:spTree>
    <p:extLst>
      <p:ext uri="{BB962C8B-B14F-4D97-AF65-F5344CB8AC3E}">
        <p14:creationId xmlns:p14="http://schemas.microsoft.com/office/powerpoint/2010/main" val="8270687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90550" y="266700"/>
            <a:ext cx="8324850" cy="1104900"/>
          </a:xfrm>
        </p:spPr>
        <p:txBody>
          <a:bodyPr/>
          <a:lstStyle/>
          <a:p>
            <a:r>
              <a:rPr lang="en-US"/>
              <a:t>Click to edit Master title style</a:t>
            </a:r>
          </a:p>
        </p:txBody>
      </p:sp>
      <p:sp>
        <p:nvSpPr>
          <p:cNvPr id="3" name="Content Placeholder 2"/>
          <p:cNvSpPr>
            <a:spLocks noGrp="1"/>
          </p:cNvSpPr>
          <p:nvPr>
            <p:ph sz="half" idx="1"/>
          </p:nvPr>
        </p:nvSpPr>
        <p:spPr>
          <a:xfrm>
            <a:off x="1143000" y="1790700"/>
            <a:ext cx="3810000" cy="4381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05400" y="1790700"/>
            <a:ext cx="3810000" cy="2114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105400" y="4057650"/>
            <a:ext cx="3810000" cy="2114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8"/>
          <p:cNvSpPr>
            <a:spLocks noGrp="1" noChangeArrowheads="1"/>
          </p:cNvSpPr>
          <p:nvPr>
            <p:ph type="ftr" sz="quarter" idx="10"/>
          </p:nvPr>
        </p:nvSpPr>
        <p:spPr/>
        <p:txBody>
          <a:bodyPr vert="horz" wrap="square" lIns="91440" tIns="45720" rIns="91440" bIns="45720" numCol="1" anchorCtr="0" compatLnSpc="1">
            <a:prstTxWarp prst="textNoShape">
              <a:avLst/>
            </a:prstTxWarp>
          </a:bodyPr>
          <a:lstStyle>
            <a:lvl1pPr>
              <a:defRPr>
                <a:solidFill>
                  <a:srgbClr val="B5A788"/>
                </a:solidFill>
                <a:latin typeface="Arial" pitchFamily="34" charset="0"/>
              </a:defRPr>
            </a:lvl1pPr>
          </a:lstStyle>
          <a:p>
            <a:pPr>
              <a:defRPr/>
            </a:pPr>
            <a:endParaRPr lang="en-US"/>
          </a:p>
        </p:txBody>
      </p:sp>
      <p:sp>
        <p:nvSpPr>
          <p:cNvPr id="7" name="Rectangle 9"/>
          <p:cNvSpPr>
            <a:spLocks noGrp="1" noChangeArrowheads="1"/>
          </p:cNvSpPr>
          <p:nvPr>
            <p:ph type="sldNum" sz="quarter" idx="11"/>
          </p:nvPr>
        </p:nvSpPr>
        <p:spPr/>
        <p:txBody>
          <a:bodyPr/>
          <a:lstStyle>
            <a:lvl1pPr>
              <a:defRPr/>
            </a:lvl1pPr>
          </a:lstStyle>
          <a:p>
            <a:pPr>
              <a:defRPr/>
            </a:pPr>
            <a:fld id="{B495379A-3249-48E6-AB83-3D77B31F4692}" type="slidenum">
              <a:rPr lang="en-US"/>
              <a:pPr>
                <a:defRPr/>
              </a:pPr>
              <a:t>‹#›</a:t>
            </a:fld>
            <a:endParaRPr lang="en-US"/>
          </a:p>
        </p:txBody>
      </p:sp>
      <p:sp>
        <p:nvSpPr>
          <p:cNvPr id="8" name="Rectangle 10"/>
          <p:cNvSpPr>
            <a:spLocks noGrp="1" noChangeArrowheads="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74964478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r>
              <a:rPr lang="en-US"/>
              <a:t>www.themegallery.com</a:t>
            </a: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defRPr/>
            </a:pPr>
            <a:fld id="{AB010D52-009A-4C91-BE0A-8565E1AB860B}" type="slidenum">
              <a:rPr lang="en-US" smtClean="0"/>
              <a:pPr>
                <a:defRPr/>
              </a:pPr>
              <a:t>‹#›</a:t>
            </a:fld>
            <a:endParaRPr lang="en-US"/>
          </a:p>
        </p:txBody>
      </p:sp>
    </p:spTree>
    <p:extLst>
      <p:ext uri="{BB962C8B-B14F-4D97-AF65-F5344CB8AC3E}">
        <p14:creationId xmlns:p14="http://schemas.microsoft.com/office/powerpoint/2010/main" val="2303864798"/>
      </p:ext>
    </p:extLst>
  </p:cSld>
  <p:clrMap bg1="lt1" tx1="dk1" bg2="lt2" tx2="dk2" accent1="accent1" accent2="accent2" accent3="accent3" accent4="accent4" accent5="accent5" accent6="accent6" hlink="hlink" folHlink="folHlink"/>
  <p:sldLayoutIdLst>
    <p:sldLayoutId id="2147484674" r:id="rId1"/>
    <p:sldLayoutId id="2147484675" r:id="rId2"/>
    <p:sldLayoutId id="2147484676" r:id="rId3"/>
    <p:sldLayoutId id="2147484677" r:id="rId4"/>
    <p:sldLayoutId id="2147484678" r:id="rId5"/>
    <p:sldLayoutId id="2147484679" r:id="rId6"/>
    <p:sldLayoutId id="2147484680" r:id="rId7"/>
    <p:sldLayoutId id="2147484681" r:id="rId8"/>
    <p:sldLayoutId id="2147484682" r:id="rId9"/>
    <p:sldLayoutId id="2147484683" r:id="rId10"/>
    <p:sldLayoutId id="2147484684" r:id="rId11"/>
    <p:sldLayoutId id="2147484685" r:id="rId12"/>
    <p:sldLayoutId id="2147484686" r:id="rId13"/>
    <p:sldLayoutId id="2147484687" r:id="rId14"/>
    <p:sldLayoutId id="2147484688" r:id="rId15"/>
    <p:sldLayoutId id="2147484689" r:id="rId16"/>
    <p:sldLayoutId id="2147484690"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 /></Relationships>
</file>

<file path=ppt/slides/_rels/slide8.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72162" y="581025"/>
            <a:ext cx="7519338" cy="5745925"/>
          </a:xfrm>
        </p:spPr>
        <p:txBody>
          <a:bodyPr>
            <a:normAutofit/>
          </a:bodyPr>
          <a:lstStyle/>
          <a:p>
            <a:pPr algn="ctr">
              <a:spcBef>
                <a:spcPts val="0"/>
              </a:spcBef>
              <a:defRPr/>
            </a:pPr>
            <a:r>
              <a:rPr lang="en-ID" sz="3100" b="1" i="1" dirty="0">
                <a:solidFill>
                  <a:schemeClr val="tx1"/>
                </a:solidFill>
                <a:latin typeface="Calibri" pitchFamily="34" charset="0"/>
              </a:rPr>
              <a:t>RAPAT KOORDINASI URUSAN PENDIDIKAN TAHUN 2019</a:t>
            </a:r>
            <a:br>
              <a:rPr lang="en-ID" sz="2400" b="1" i="1" dirty="0">
                <a:solidFill>
                  <a:schemeClr val="tx1"/>
                </a:solidFill>
                <a:latin typeface="Calibri" pitchFamily="34" charset="0"/>
              </a:rPr>
            </a:br>
            <a:br>
              <a:rPr lang="en-ID" sz="2400" b="1" dirty="0">
                <a:solidFill>
                  <a:schemeClr val="tx1"/>
                </a:solidFill>
                <a:latin typeface="Bodoni MT Black" pitchFamily="18" charset="0"/>
              </a:rPr>
            </a:br>
            <a:r>
              <a:rPr lang="id-ID" sz="3100" b="1" dirty="0">
                <a:solidFill>
                  <a:schemeClr val="accent5"/>
                </a:solidFill>
                <a:latin typeface="Arial Rounded MT Bold" pitchFamily="34" charset="0"/>
              </a:rPr>
              <a:t>Pengelolaan Barang Milik Daerah </a:t>
            </a:r>
            <a:br>
              <a:rPr lang="id-ID" sz="3100" b="1" dirty="0">
                <a:solidFill>
                  <a:schemeClr val="accent5"/>
                </a:solidFill>
                <a:latin typeface="Arial Rounded MT Bold" pitchFamily="34" charset="0"/>
              </a:rPr>
            </a:br>
            <a:r>
              <a:rPr lang="id-ID" sz="3100" b="1" dirty="0">
                <a:solidFill>
                  <a:schemeClr val="accent5"/>
                </a:solidFill>
                <a:latin typeface="Arial Rounded MT Bold" pitchFamily="34" charset="0"/>
              </a:rPr>
              <a:t>Di Lingkungan OPD. Dinas Pendidikan </a:t>
            </a:r>
            <a:br>
              <a:rPr lang="id-ID" sz="3100" b="1" dirty="0">
                <a:solidFill>
                  <a:schemeClr val="accent5"/>
                </a:solidFill>
                <a:latin typeface="Arial Rounded MT Bold" pitchFamily="34" charset="0"/>
              </a:rPr>
            </a:br>
            <a:r>
              <a:rPr lang="id-ID" sz="3100" b="1" dirty="0">
                <a:solidFill>
                  <a:schemeClr val="accent5"/>
                </a:solidFill>
                <a:latin typeface="Arial Rounded MT Bold" pitchFamily="34" charset="0"/>
              </a:rPr>
              <a:t>Provinsi Sumatera Barat</a:t>
            </a:r>
            <a:br>
              <a:rPr lang="en-ID" sz="3100" b="1" dirty="0">
                <a:solidFill>
                  <a:schemeClr val="accent5"/>
                </a:solidFill>
                <a:latin typeface="Arial Rounded MT Bold" pitchFamily="34" charset="0"/>
              </a:rPr>
            </a:br>
            <a:br>
              <a:rPr lang="en-ID" sz="2400" b="1" dirty="0">
                <a:solidFill>
                  <a:schemeClr val="accent5"/>
                </a:solidFill>
                <a:latin typeface="Arial Rounded MT Bold" pitchFamily="34" charset="0"/>
              </a:rPr>
            </a:br>
            <a:br>
              <a:rPr lang="en-ID" sz="2400" b="1" dirty="0">
                <a:solidFill>
                  <a:schemeClr val="accent5"/>
                </a:solidFill>
                <a:latin typeface="Arial Rounded MT Bold" pitchFamily="34" charset="0"/>
              </a:rPr>
            </a:br>
            <a:br>
              <a:rPr lang="en-ID" sz="2400" b="1" dirty="0">
                <a:solidFill>
                  <a:schemeClr val="tx1"/>
                </a:solidFill>
                <a:latin typeface="Arial Rounded MT Bold" pitchFamily="34" charset="0"/>
              </a:rPr>
            </a:br>
            <a:r>
              <a:rPr lang="id-ID" sz="2400" b="1" dirty="0">
                <a:solidFill>
                  <a:schemeClr val="accent2">
                    <a:lumMod val="50000"/>
                  </a:schemeClr>
                </a:solidFill>
                <a:latin typeface="Berlin Sans FB Demi" pitchFamily="34" charset="0"/>
              </a:rPr>
              <a:t>Disampaikan Oleh :</a:t>
            </a:r>
            <a:br>
              <a:rPr lang="id-ID" sz="2400" b="1" dirty="0">
                <a:solidFill>
                  <a:schemeClr val="accent2">
                    <a:lumMod val="50000"/>
                  </a:schemeClr>
                </a:solidFill>
                <a:latin typeface="Berlin Sans FB Demi" pitchFamily="34" charset="0"/>
              </a:rPr>
            </a:br>
            <a:r>
              <a:rPr lang="en-ID" sz="2400" b="1" dirty="0" err="1">
                <a:solidFill>
                  <a:schemeClr val="accent2">
                    <a:lumMod val="50000"/>
                  </a:schemeClr>
                </a:solidFill>
                <a:latin typeface="Berlin Sans FB Demi" pitchFamily="34" charset="0"/>
              </a:rPr>
              <a:t>Drs.</a:t>
            </a:r>
            <a:r>
              <a:rPr lang="en-ID" sz="2400" b="1" dirty="0">
                <a:solidFill>
                  <a:schemeClr val="accent2">
                    <a:lumMod val="50000"/>
                  </a:schemeClr>
                </a:solidFill>
                <a:latin typeface="Berlin Sans FB Demi" pitchFamily="34" charset="0"/>
              </a:rPr>
              <a:t> </a:t>
            </a:r>
            <a:r>
              <a:rPr lang="en-ID" sz="2400" b="1" dirty="0" err="1">
                <a:solidFill>
                  <a:schemeClr val="accent2">
                    <a:lumMod val="50000"/>
                  </a:schemeClr>
                </a:solidFill>
                <a:latin typeface="Berlin Sans FB Demi" pitchFamily="34" charset="0"/>
              </a:rPr>
              <a:t>Syofrizal</a:t>
            </a:r>
            <a:r>
              <a:rPr lang="en-ID" sz="2400" b="1" dirty="0">
                <a:solidFill>
                  <a:schemeClr val="accent2">
                    <a:lumMod val="50000"/>
                  </a:schemeClr>
                </a:solidFill>
                <a:latin typeface="Berlin Sans FB Demi" pitchFamily="34" charset="0"/>
              </a:rPr>
              <a:t> MT</a:t>
            </a:r>
            <a:br>
              <a:rPr lang="en-ID" sz="2400" b="1" dirty="0">
                <a:solidFill>
                  <a:schemeClr val="accent2">
                    <a:lumMod val="50000"/>
                  </a:schemeClr>
                </a:solidFill>
                <a:latin typeface="Berlin Sans FB Demi" pitchFamily="34" charset="0"/>
              </a:rPr>
            </a:br>
            <a:r>
              <a:rPr lang="en-ID" sz="2400" b="1" dirty="0" err="1">
                <a:solidFill>
                  <a:schemeClr val="accent2">
                    <a:lumMod val="50000"/>
                  </a:schemeClr>
                </a:solidFill>
                <a:latin typeface="Berlin Sans FB Demi" pitchFamily="34" charset="0"/>
              </a:rPr>
              <a:t>Sekretaris</a:t>
            </a:r>
            <a:r>
              <a:rPr lang="en-ID" sz="2400" b="1" dirty="0">
                <a:solidFill>
                  <a:schemeClr val="accent2">
                    <a:lumMod val="50000"/>
                  </a:schemeClr>
                </a:solidFill>
                <a:latin typeface="Berlin Sans FB Demi" pitchFamily="34" charset="0"/>
              </a:rPr>
              <a:t> </a:t>
            </a:r>
            <a:r>
              <a:rPr lang="en-ID" sz="2400" b="1" dirty="0" err="1">
                <a:solidFill>
                  <a:schemeClr val="accent2">
                    <a:lumMod val="50000"/>
                  </a:schemeClr>
                </a:solidFill>
                <a:latin typeface="Berlin Sans FB Demi" pitchFamily="34" charset="0"/>
              </a:rPr>
              <a:t>Dinas</a:t>
            </a:r>
            <a:r>
              <a:rPr lang="en-ID" sz="2400" b="1" dirty="0">
                <a:solidFill>
                  <a:schemeClr val="accent2">
                    <a:lumMod val="50000"/>
                  </a:schemeClr>
                </a:solidFill>
                <a:latin typeface="Berlin Sans FB Demi" pitchFamily="34" charset="0"/>
              </a:rPr>
              <a:t> </a:t>
            </a:r>
            <a:r>
              <a:rPr lang="en-ID" sz="2400" b="1" dirty="0" err="1">
                <a:solidFill>
                  <a:schemeClr val="accent2">
                    <a:lumMod val="50000"/>
                  </a:schemeClr>
                </a:solidFill>
                <a:latin typeface="Berlin Sans FB Demi" pitchFamily="34" charset="0"/>
              </a:rPr>
              <a:t>Pendidikan</a:t>
            </a:r>
            <a:r>
              <a:rPr lang="en-ID" sz="2400" b="1" dirty="0">
                <a:solidFill>
                  <a:schemeClr val="accent2">
                    <a:lumMod val="50000"/>
                  </a:schemeClr>
                </a:solidFill>
                <a:latin typeface="Berlin Sans FB Demi" pitchFamily="34" charset="0"/>
              </a:rPr>
              <a:t> </a:t>
            </a:r>
            <a:r>
              <a:rPr lang="id-ID" sz="2400" b="1" dirty="0">
                <a:solidFill>
                  <a:schemeClr val="accent2">
                    <a:lumMod val="50000"/>
                  </a:schemeClr>
                </a:solidFill>
                <a:latin typeface="Berlin Sans FB Demi" pitchFamily="34" charset="0"/>
              </a:rPr>
              <a:t>Prov. </a:t>
            </a:r>
            <a:r>
              <a:rPr lang="en-ID" sz="2400" b="1" dirty="0" err="1">
                <a:solidFill>
                  <a:schemeClr val="accent2">
                    <a:lumMod val="50000"/>
                  </a:schemeClr>
                </a:solidFill>
                <a:latin typeface="Berlin Sans FB Demi" pitchFamily="34" charset="0"/>
              </a:rPr>
              <a:t>Sumbar</a:t>
            </a:r>
            <a:endParaRPr lang="id-ID" sz="2400" b="1" i="1" dirty="0">
              <a:solidFill>
                <a:schemeClr val="accent2">
                  <a:lumMod val="50000"/>
                </a:schemeClr>
              </a:solidFill>
              <a:latin typeface="Berlin Sans FB Demi" pitchFamily="34" charset="0"/>
            </a:endParaRPr>
          </a:p>
        </p:txBody>
      </p:sp>
      <p:sp>
        <p:nvSpPr>
          <p:cNvPr id="6" name="Title 2"/>
          <p:cNvSpPr txBox="1">
            <a:spLocks/>
          </p:cNvSpPr>
          <p:nvPr/>
        </p:nvSpPr>
        <p:spPr>
          <a:xfrm>
            <a:off x="142875" y="512763"/>
            <a:ext cx="8848725" cy="6137275"/>
          </a:xfrm>
          <a:prstGeom prst="rect">
            <a:avLst/>
          </a:prstGeom>
        </p:spPr>
        <p:txBody>
          <a:bodyPr anchor="b">
            <a:normAutofit/>
          </a:bodyPr>
          <a:lstStyle/>
          <a:p>
            <a:pPr algn="ctr" eaLnBrk="0" hangingPunct="0">
              <a:defRPr/>
            </a:pPr>
            <a:endParaRPr lang="id-ID" sz="3000" i="1" dirty="0">
              <a:solidFill>
                <a:srgbClr val="572314"/>
              </a:solidFill>
              <a:effectLst>
                <a:outerShdw blurRad="50000" dist="30000" dir="5400000" algn="tl" rotWithShape="0">
                  <a:srgbClr val="000000">
                    <a:alpha val="30000"/>
                  </a:srgbClr>
                </a:outerShdw>
              </a:effectLst>
              <a:latin typeface="Calibri" pitchFamily="34" charset="0"/>
              <a:ea typeface="+mj-ea"/>
              <a:cs typeface="+mj-cs"/>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9608" name="Picture 8"/>
          <p:cNvPicPr>
            <a:picLocks noGrp="1" noChangeAspect="1" noChangeArrowheads="1"/>
          </p:cNvPicPr>
          <p:nvPr>
            <p:ph type="title" idx="4294967295"/>
          </p:nvPr>
        </p:nvPicPr>
        <p:blipFill>
          <a:blip r:embed="rId2">
            <a:extLst>
              <a:ext uri="{28A0092B-C50C-407E-A947-70E740481C1C}">
                <a14:useLocalDpi xmlns:a14="http://schemas.microsoft.com/office/drawing/2010/main" val="0"/>
              </a:ext>
            </a:extLst>
          </a:blip>
          <a:srcRect/>
          <a:stretch>
            <a:fillRect/>
          </a:stretch>
        </p:blipFill>
        <p:spPr bwMode="auto">
          <a:xfrm>
            <a:off x="8028384" y="309853"/>
            <a:ext cx="533400" cy="5867400"/>
          </a:xfrm>
          <a:prstGeom prst="rect">
            <a:avLst/>
          </a:prstGeom>
          <a:noFill/>
          <a:effectLst>
            <a:glow rad="850900">
              <a:srgbClr val="C00000"/>
            </a:glow>
            <a:softEdge rad="0"/>
          </a:effectLst>
          <a:extLst>
            <a:ext uri="{909E8E84-426E-40DD-AFC4-6F175D3DCCD1}">
              <a14:hiddenFill xmlns:a14="http://schemas.microsoft.com/office/drawing/2010/main">
                <a:solidFill>
                  <a:srgbClr val="FFFFFF"/>
                </a:solidFill>
              </a14:hiddenFill>
            </a:ext>
          </a:extLst>
        </p:spPr>
      </p:pic>
      <p:sp>
        <p:nvSpPr>
          <p:cNvPr id="1049610" name="Rectangle 10"/>
          <p:cNvSpPr>
            <a:spLocks/>
          </p:cNvSpPr>
          <p:nvPr/>
        </p:nvSpPr>
        <p:spPr bwMode="auto">
          <a:xfrm>
            <a:off x="381000" y="609600"/>
            <a:ext cx="7431360" cy="723900"/>
          </a:xfrm>
          <a:prstGeom prst="rect">
            <a:avLst/>
          </a:prstGeom>
          <a:solidFill>
            <a:srgbClr val="CCB400"/>
          </a:solidFill>
          <a:ln w="38100">
            <a:solidFill>
              <a:srgbClr val="FFFFFF"/>
            </a:solidFill>
            <a:miter lim="800000"/>
            <a:headEnd type="none" w="sm" len="sm"/>
            <a:tailEnd type="none" w="sm" len="sm"/>
          </a:ln>
        </p:spPr>
        <p:txBody>
          <a:bodyPr wrap="none" anchor="ctr"/>
          <a:lstStyle/>
          <a:p>
            <a:pPr algn="ctr" latinLnBrk="1"/>
            <a:r>
              <a:rPr lang="en-US" altLang="zh-CN" b="1" dirty="0">
                <a:latin typeface="Calibri" pitchFamily="34" charset="0"/>
                <a:ea typeface="宋体" charset="-122"/>
              </a:rPr>
              <a:t>UU NOMOR 17 TAHUN 2003 TENTANG KEUANGAN NEGARA</a:t>
            </a:r>
            <a:endParaRPr lang="en-US" altLang="en-US" dirty="0"/>
          </a:p>
          <a:p>
            <a:pPr algn="ctr" latinLnBrk="1"/>
            <a:r>
              <a:rPr lang="en-US" altLang="zh-CN" b="1" dirty="0">
                <a:latin typeface="Calibri" pitchFamily="34" charset="0"/>
                <a:ea typeface="宋体" charset="-122"/>
              </a:rPr>
              <a:t>UU NOMOR 1 TAHUN 2004 TENTANG PERBENDAHARAAN NEGARA</a:t>
            </a:r>
            <a:endParaRPr lang="en-US" altLang="en-US" dirty="0"/>
          </a:p>
        </p:txBody>
      </p:sp>
      <p:sp>
        <p:nvSpPr>
          <p:cNvPr id="1049614" name="Rectangle 14"/>
          <p:cNvSpPr>
            <a:spLocks/>
          </p:cNvSpPr>
          <p:nvPr/>
        </p:nvSpPr>
        <p:spPr bwMode="auto">
          <a:xfrm>
            <a:off x="381000" y="3963769"/>
            <a:ext cx="7431360" cy="646331"/>
          </a:xfrm>
          <a:prstGeom prst="rect">
            <a:avLst/>
          </a:prstGeom>
          <a:solidFill>
            <a:srgbClr val="8FB08C"/>
          </a:solidFill>
          <a:ln w="38100">
            <a:solidFill>
              <a:srgbClr val="FFFFFF"/>
            </a:solidFill>
            <a:miter lim="800000"/>
            <a:headEnd type="none" w="sm" len="sm"/>
            <a:tailEnd type="none" w="sm" len="sm"/>
          </a:ln>
        </p:spPr>
        <p:txBody>
          <a:bodyPr wrap="square">
            <a:spAutoFit/>
          </a:bodyPr>
          <a:lstStyle/>
          <a:p>
            <a:pPr marL="231775" indent="-231775" algn="ctr" eaLnBrk="1" hangingPunct="1"/>
            <a:r>
              <a:rPr lang="en-US" altLang="en-US" b="1" dirty="0">
                <a:latin typeface="Calibri" pitchFamily="34" charset="0"/>
                <a:cs typeface="Arial" charset="0"/>
              </a:rPr>
              <a:t>PERATURAN PEMERINTAH NOMOR </a:t>
            </a:r>
            <a:r>
              <a:rPr lang="id-ID" dirty="0"/>
              <a:t>27/</a:t>
            </a:r>
            <a:r>
              <a:rPr lang="en-US" dirty="0"/>
              <a:t>20</a:t>
            </a:r>
            <a:r>
              <a:rPr lang="id-ID" dirty="0"/>
              <a:t>14</a:t>
            </a:r>
            <a:r>
              <a:rPr lang="en-US" dirty="0"/>
              <a:t> </a:t>
            </a:r>
            <a:r>
              <a:rPr lang="id-ID" dirty="0"/>
              <a:t> </a:t>
            </a:r>
          </a:p>
          <a:p>
            <a:pPr marL="231775" indent="-231775" algn="ctr" eaLnBrk="1" hangingPunct="1"/>
            <a:r>
              <a:rPr lang="en-US" dirty="0" err="1"/>
              <a:t>Pengelolaan</a:t>
            </a:r>
            <a:r>
              <a:rPr lang="en-US" dirty="0"/>
              <a:t> </a:t>
            </a:r>
            <a:r>
              <a:rPr lang="en-US" dirty="0" err="1"/>
              <a:t>Barang</a:t>
            </a:r>
            <a:r>
              <a:rPr lang="en-US" dirty="0"/>
              <a:t> </a:t>
            </a:r>
            <a:r>
              <a:rPr lang="en-US" dirty="0" err="1"/>
              <a:t>Milik</a:t>
            </a:r>
            <a:r>
              <a:rPr lang="en-US" dirty="0"/>
              <a:t> Negara</a:t>
            </a:r>
            <a:r>
              <a:rPr lang="id-ID" dirty="0"/>
              <a:t> </a:t>
            </a:r>
            <a:r>
              <a:rPr lang="en-US" dirty="0"/>
              <a:t>/</a:t>
            </a:r>
            <a:r>
              <a:rPr lang="id-ID" dirty="0"/>
              <a:t> </a:t>
            </a:r>
            <a:r>
              <a:rPr lang="en-US" dirty="0"/>
              <a:t>Daerah</a:t>
            </a:r>
          </a:p>
        </p:txBody>
      </p:sp>
      <p:sp>
        <p:nvSpPr>
          <p:cNvPr id="7" name="Rectangle 14"/>
          <p:cNvSpPr>
            <a:spLocks/>
          </p:cNvSpPr>
          <p:nvPr/>
        </p:nvSpPr>
        <p:spPr bwMode="auto">
          <a:xfrm>
            <a:off x="381000" y="4817586"/>
            <a:ext cx="7431360" cy="369332"/>
          </a:xfrm>
          <a:prstGeom prst="rect">
            <a:avLst/>
          </a:prstGeom>
          <a:solidFill>
            <a:srgbClr val="8FB08C"/>
          </a:solidFill>
          <a:ln w="38100">
            <a:solidFill>
              <a:srgbClr val="FFFFFF"/>
            </a:solidFill>
            <a:miter lim="800000"/>
            <a:headEnd type="none" w="sm" len="sm"/>
            <a:tailEnd type="none" w="sm" len="sm"/>
          </a:ln>
        </p:spPr>
        <p:txBody>
          <a:bodyPr wrap="square">
            <a:spAutoFit/>
          </a:bodyPr>
          <a:lstStyle/>
          <a:p>
            <a:pPr marL="231775" indent="-231775" algn="ctr" eaLnBrk="1" hangingPunct="1"/>
            <a:r>
              <a:rPr lang="en-US" altLang="en-US" b="1" dirty="0" err="1">
                <a:latin typeface="Calibri" pitchFamily="34" charset="0"/>
                <a:cs typeface="Arial" charset="0"/>
              </a:rPr>
              <a:t>Permendagri</a:t>
            </a:r>
            <a:r>
              <a:rPr lang="en-US" altLang="en-US" b="1" dirty="0">
                <a:latin typeface="Calibri" pitchFamily="34" charset="0"/>
                <a:cs typeface="Arial" charset="0"/>
              </a:rPr>
              <a:t> No. </a:t>
            </a:r>
            <a:r>
              <a:rPr lang="sv-SE" dirty="0"/>
              <a:t>13</a:t>
            </a:r>
            <a:r>
              <a:rPr lang="id-ID" dirty="0"/>
              <a:t>/</a:t>
            </a:r>
            <a:r>
              <a:rPr lang="sv-SE" dirty="0"/>
              <a:t>2006 Pedoman Pe</a:t>
            </a:r>
            <a:r>
              <a:rPr lang="id-ID" dirty="0"/>
              <a:t>n</a:t>
            </a:r>
            <a:r>
              <a:rPr lang="sv-SE" dirty="0"/>
              <a:t>gelolaan Keuangan Daerah</a:t>
            </a:r>
            <a:endParaRPr lang="id-ID" dirty="0"/>
          </a:p>
        </p:txBody>
      </p:sp>
      <p:sp>
        <p:nvSpPr>
          <p:cNvPr id="8" name="Rectangle 14"/>
          <p:cNvSpPr>
            <a:spLocks/>
          </p:cNvSpPr>
          <p:nvPr/>
        </p:nvSpPr>
        <p:spPr bwMode="auto">
          <a:xfrm>
            <a:off x="381000" y="1620619"/>
            <a:ext cx="7431360" cy="646331"/>
          </a:xfrm>
          <a:prstGeom prst="rect">
            <a:avLst/>
          </a:prstGeom>
          <a:solidFill>
            <a:srgbClr val="8FB08C"/>
          </a:solidFill>
          <a:ln w="38100">
            <a:solidFill>
              <a:srgbClr val="FFFFFF"/>
            </a:solidFill>
            <a:miter lim="800000"/>
            <a:headEnd type="none" w="sm" len="sm"/>
            <a:tailEnd type="none" w="sm" len="sm"/>
          </a:ln>
        </p:spPr>
        <p:txBody>
          <a:bodyPr wrap="square">
            <a:spAutoFit/>
          </a:bodyPr>
          <a:lstStyle/>
          <a:p>
            <a:pPr marL="231775" indent="-231775" algn="ctr" eaLnBrk="1" hangingPunct="1"/>
            <a:r>
              <a:rPr lang="en-US" altLang="en-US" b="1" dirty="0">
                <a:latin typeface="Calibri" pitchFamily="34" charset="0"/>
                <a:cs typeface="Calibri" pitchFamily="34" charset="0"/>
              </a:rPr>
              <a:t>PERATURAN PEMERINTAH NOMOR </a:t>
            </a:r>
            <a:r>
              <a:rPr lang="id-ID" dirty="0">
                <a:latin typeface="Calibri" pitchFamily="34" charset="0"/>
                <a:cs typeface="Calibri" pitchFamily="34" charset="0"/>
              </a:rPr>
              <a:t>24/2005  </a:t>
            </a:r>
          </a:p>
          <a:p>
            <a:pPr marL="231775" indent="-231775" algn="ctr" eaLnBrk="1" hangingPunct="1"/>
            <a:r>
              <a:rPr lang="id-ID" dirty="0">
                <a:latin typeface="Calibri" pitchFamily="34" charset="0"/>
                <a:cs typeface="Calibri" pitchFamily="34" charset="0"/>
              </a:rPr>
              <a:t>Standar Akuntansi Pemerintahan</a:t>
            </a:r>
          </a:p>
        </p:txBody>
      </p:sp>
      <p:sp>
        <p:nvSpPr>
          <p:cNvPr id="9" name="Rectangle 14"/>
          <p:cNvSpPr>
            <a:spLocks/>
          </p:cNvSpPr>
          <p:nvPr/>
        </p:nvSpPr>
        <p:spPr bwMode="auto">
          <a:xfrm>
            <a:off x="381000" y="2392144"/>
            <a:ext cx="7431360" cy="646331"/>
          </a:xfrm>
          <a:prstGeom prst="rect">
            <a:avLst/>
          </a:prstGeom>
          <a:solidFill>
            <a:srgbClr val="8FB08C"/>
          </a:solidFill>
          <a:ln w="38100">
            <a:solidFill>
              <a:srgbClr val="FFFFFF"/>
            </a:solidFill>
            <a:miter lim="800000"/>
            <a:headEnd type="none" w="sm" len="sm"/>
            <a:tailEnd type="none" w="sm" len="sm"/>
          </a:ln>
        </p:spPr>
        <p:txBody>
          <a:bodyPr wrap="square">
            <a:spAutoFit/>
          </a:bodyPr>
          <a:lstStyle/>
          <a:p>
            <a:pPr marL="231775" indent="-231775" algn="ctr" eaLnBrk="1" hangingPunct="1"/>
            <a:r>
              <a:rPr lang="en-US" altLang="en-US" b="1" dirty="0">
                <a:latin typeface="Calibri" pitchFamily="34" charset="0"/>
                <a:cs typeface="Arial" charset="0"/>
              </a:rPr>
              <a:t>PERATURAN PEMERINTAH NOMOR </a:t>
            </a:r>
            <a:r>
              <a:rPr lang="id-ID" dirty="0"/>
              <a:t>58/2005  </a:t>
            </a:r>
          </a:p>
          <a:p>
            <a:pPr marL="231775" indent="-231775" algn="ctr" eaLnBrk="1" hangingPunct="1"/>
            <a:r>
              <a:rPr lang="id-ID" dirty="0"/>
              <a:t>Pengelolaan Keuangan Daerah</a:t>
            </a:r>
            <a:endParaRPr lang="en-US" dirty="0"/>
          </a:p>
        </p:txBody>
      </p:sp>
      <p:sp>
        <p:nvSpPr>
          <p:cNvPr id="10" name="Rectangle 14"/>
          <p:cNvSpPr>
            <a:spLocks/>
          </p:cNvSpPr>
          <p:nvPr/>
        </p:nvSpPr>
        <p:spPr bwMode="auto">
          <a:xfrm>
            <a:off x="381000" y="3134409"/>
            <a:ext cx="7431360" cy="646331"/>
          </a:xfrm>
          <a:prstGeom prst="rect">
            <a:avLst/>
          </a:prstGeom>
          <a:solidFill>
            <a:srgbClr val="8FB08C"/>
          </a:solidFill>
          <a:ln w="38100">
            <a:solidFill>
              <a:srgbClr val="FFFFFF"/>
            </a:solidFill>
            <a:miter lim="800000"/>
            <a:headEnd type="none" w="sm" len="sm"/>
            <a:tailEnd type="none" w="sm" len="sm"/>
          </a:ln>
        </p:spPr>
        <p:txBody>
          <a:bodyPr wrap="square">
            <a:spAutoFit/>
          </a:bodyPr>
          <a:lstStyle/>
          <a:p>
            <a:pPr marL="231775" indent="-231775" algn="ctr" eaLnBrk="1" hangingPunct="1"/>
            <a:r>
              <a:rPr lang="en-US" altLang="en-US" b="1" dirty="0">
                <a:latin typeface="Calibri" pitchFamily="34" charset="0"/>
                <a:cs typeface="Arial" charset="0"/>
              </a:rPr>
              <a:t>PERATURAN PEMERINTAH NOMOR </a:t>
            </a:r>
            <a:r>
              <a:rPr lang="en-US" dirty="0"/>
              <a:t>6 </a:t>
            </a:r>
            <a:r>
              <a:rPr lang="id-ID" dirty="0"/>
              <a:t>/</a:t>
            </a:r>
            <a:r>
              <a:rPr lang="en-US" dirty="0"/>
              <a:t>2006 </a:t>
            </a:r>
            <a:r>
              <a:rPr lang="id-ID" dirty="0"/>
              <a:t> </a:t>
            </a:r>
          </a:p>
          <a:p>
            <a:pPr marL="231775" indent="-231775" algn="ctr" eaLnBrk="1" hangingPunct="1"/>
            <a:r>
              <a:rPr lang="en-US" dirty="0" err="1"/>
              <a:t>Pengelolaan</a:t>
            </a:r>
            <a:r>
              <a:rPr lang="en-US" dirty="0"/>
              <a:t> </a:t>
            </a:r>
            <a:r>
              <a:rPr lang="en-US" dirty="0" err="1"/>
              <a:t>Barang</a:t>
            </a:r>
            <a:r>
              <a:rPr lang="en-US" dirty="0"/>
              <a:t> </a:t>
            </a:r>
            <a:r>
              <a:rPr lang="en-US" dirty="0" err="1"/>
              <a:t>Milik</a:t>
            </a:r>
            <a:r>
              <a:rPr lang="en-US" dirty="0"/>
              <a:t> Negara</a:t>
            </a:r>
            <a:r>
              <a:rPr lang="id-ID" dirty="0"/>
              <a:t> </a:t>
            </a:r>
            <a:r>
              <a:rPr lang="en-US" dirty="0"/>
              <a:t>/Daerah</a:t>
            </a:r>
          </a:p>
        </p:txBody>
      </p:sp>
      <p:sp>
        <p:nvSpPr>
          <p:cNvPr id="11" name="Rectangle 14"/>
          <p:cNvSpPr>
            <a:spLocks/>
          </p:cNvSpPr>
          <p:nvPr/>
        </p:nvSpPr>
        <p:spPr bwMode="auto">
          <a:xfrm>
            <a:off x="390525" y="5364460"/>
            <a:ext cx="7431360" cy="369332"/>
          </a:xfrm>
          <a:prstGeom prst="rect">
            <a:avLst/>
          </a:prstGeom>
          <a:solidFill>
            <a:srgbClr val="8FB08C"/>
          </a:solidFill>
          <a:ln w="38100">
            <a:solidFill>
              <a:srgbClr val="FFFFFF"/>
            </a:solidFill>
            <a:miter lim="800000"/>
            <a:headEnd type="none" w="sm" len="sm"/>
            <a:tailEnd type="none" w="sm" len="sm"/>
          </a:ln>
        </p:spPr>
        <p:txBody>
          <a:bodyPr wrap="square">
            <a:spAutoFit/>
          </a:bodyPr>
          <a:lstStyle/>
          <a:p>
            <a:pPr marL="342900" indent="-342900" algn="ctr" eaLnBrk="0" hangingPunct="0">
              <a:spcBef>
                <a:spcPct val="10000"/>
              </a:spcBef>
            </a:pPr>
            <a:r>
              <a:rPr lang="en-US" altLang="en-US" b="1" dirty="0" err="1">
                <a:latin typeface="Calibri" pitchFamily="34" charset="0"/>
                <a:cs typeface="Arial" charset="0"/>
              </a:rPr>
              <a:t>Permendagri</a:t>
            </a:r>
            <a:r>
              <a:rPr lang="en-US" altLang="en-US" b="1" dirty="0">
                <a:latin typeface="Calibri" pitchFamily="34" charset="0"/>
                <a:cs typeface="Arial" charset="0"/>
              </a:rPr>
              <a:t> No. 19 </a:t>
            </a:r>
            <a:r>
              <a:rPr lang="en-US" altLang="en-US" b="1" dirty="0" err="1">
                <a:latin typeface="Calibri" pitchFamily="34" charset="0"/>
                <a:cs typeface="Arial" charset="0"/>
              </a:rPr>
              <a:t>tahun</a:t>
            </a:r>
            <a:r>
              <a:rPr lang="en-US" altLang="en-US" b="1" dirty="0">
                <a:latin typeface="Calibri" pitchFamily="34" charset="0"/>
                <a:cs typeface="Arial" charset="0"/>
              </a:rPr>
              <a:t> 2016 </a:t>
            </a:r>
            <a:r>
              <a:rPr lang="en-US" altLang="en-US" b="1" dirty="0" err="1">
                <a:latin typeface="Calibri" pitchFamily="34" charset="0"/>
                <a:cs typeface="Arial" charset="0"/>
              </a:rPr>
              <a:t>tentang</a:t>
            </a:r>
            <a:r>
              <a:rPr lang="en-US" altLang="en-US" b="1" dirty="0">
                <a:latin typeface="Calibri" pitchFamily="34" charset="0"/>
                <a:cs typeface="Arial" charset="0"/>
              </a:rPr>
              <a:t> </a:t>
            </a:r>
            <a:r>
              <a:rPr lang="en-US" altLang="en-US" b="1" dirty="0" err="1">
                <a:latin typeface="Calibri" pitchFamily="34" charset="0"/>
                <a:cs typeface="Arial" charset="0"/>
              </a:rPr>
              <a:t>Pedoman</a:t>
            </a:r>
            <a:r>
              <a:rPr lang="en-US" altLang="en-US" b="1" dirty="0">
                <a:latin typeface="Calibri" pitchFamily="34" charset="0"/>
                <a:cs typeface="Arial" charset="0"/>
              </a:rPr>
              <a:t> </a:t>
            </a:r>
            <a:r>
              <a:rPr lang="en-US" altLang="en-US" b="1" dirty="0" err="1">
                <a:latin typeface="Calibri" pitchFamily="34" charset="0"/>
                <a:cs typeface="Arial" charset="0"/>
              </a:rPr>
              <a:t>Pengelolaan</a:t>
            </a:r>
            <a:r>
              <a:rPr lang="en-US" altLang="en-US" b="1" dirty="0">
                <a:latin typeface="Calibri" pitchFamily="34" charset="0"/>
                <a:cs typeface="Arial" charset="0"/>
              </a:rPr>
              <a:t> BMD </a:t>
            </a:r>
          </a:p>
        </p:txBody>
      </p:sp>
    </p:spTree>
    <p:extLst>
      <p:ext uri="{BB962C8B-B14F-4D97-AF65-F5344CB8AC3E}">
        <p14:creationId xmlns:p14="http://schemas.microsoft.com/office/powerpoint/2010/main" val="249618115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5061" y="204638"/>
            <a:ext cx="8249700" cy="1152129"/>
          </a:xfrm>
        </p:spPr>
        <p:txBody>
          <a:bodyPr>
            <a:noAutofit/>
          </a:bodyPr>
          <a:lstStyle/>
          <a:p>
            <a:pPr>
              <a:defRPr/>
            </a:pPr>
            <a:r>
              <a:rPr lang="id-ID" sz="4400" b="1" dirty="0">
                <a:solidFill>
                  <a:srgbClr val="0000FF"/>
                </a:solidFill>
                <a:latin typeface="Cooper Black" panose="0208090404030B020404" pitchFamily="18" charset="0"/>
              </a:rPr>
              <a:t>Definisi Aset  </a:t>
            </a:r>
            <a:br>
              <a:rPr lang="id-ID" sz="4400" b="1" dirty="0">
                <a:solidFill>
                  <a:srgbClr val="0000FF"/>
                </a:solidFill>
                <a:latin typeface="Cooper Black" panose="0208090404030B020404" pitchFamily="18" charset="0"/>
              </a:rPr>
            </a:br>
            <a:r>
              <a:rPr lang="id-ID" sz="3200" b="1" dirty="0">
                <a:solidFill>
                  <a:srgbClr val="0000FF"/>
                </a:solidFill>
                <a:latin typeface="Cooper Black" panose="0208090404030B020404" pitchFamily="18" charset="0"/>
              </a:rPr>
              <a:t>sesuai </a:t>
            </a:r>
            <a:r>
              <a:rPr lang="id-ID" sz="3200" dirty="0">
                <a:solidFill>
                  <a:srgbClr val="0000FF"/>
                </a:solidFill>
                <a:latin typeface="Cooper Black" panose="0208090404030B020404" pitchFamily="18" charset="0"/>
              </a:rPr>
              <a:t>Permendagri 1</a:t>
            </a:r>
            <a:r>
              <a:rPr lang="en-ID" sz="3200" dirty="0">
                <a:solidFill>
                  <a:srgbClr val="0000FF"/>
                </a:solidFill>
                <a:latin typeface="Cooper Black" panose="0208090404030B020404" pitchFamily="18" charset="0"/>
              </a:rPr>
              <a:t>9</a:t>
            </a:r>
            <a:r>
              <a:rPr lang="id-ID" sz="3200" dirty="0">
                <a:solidFill>
                  <a:srgbClr val="0000FF"/>
                </a:solidFill>
                <a:latin typeface="Cooper Black" panose="0208090404030B020404" pitchFamily="18" charset="0"/>
              </a:rPr>
              <a:t> Tahun 20</a:t>
            </a:r>
            <a:r>
              <a:rPr lang="en-ID" sz="3200" dirty="0">
                <a:solidFill>
                  <a:srgbClr val="0000FF"/>
                </a:solidFill>
                <a:latin typeface="Cooper Black" panose="0208090404030B020404" pitchFamily="18" charset="0"/>
              </a:rPr>
              <a:t>16</a:t>
            </a:r>
            <a:endParaRPr lang="id-ID" sz="3200" dirty="0">
              <a:solidFill>
                <a:srgbClr val="0000FF"/>
              </a:solidFill>
              <a:latin typeface="Cooper Black" panose="0208090404030B020404" pitchFamily="18" charset="0"/>
            </a:endParaRPr>
          </a:p>
        </p:txBody>
      </p:sp>
      <p:sp>
        <p:nvSpPr>
          <p:cNvPr id="4" name="Content Placeholder 2"/>
          <p:cNvSpPr txBox="1">
            <a:spLocks/>
          </p:cNvSpPr>
          <p:nvPr/>
        </p:nvSpPr>
        <p:spPr>
          <a:xfrm>
            <a:off x="475928" y="1637184"/>
            <a:ext cx="6944047" cy="429689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82550" indent="0">
              <a:buFont typeface="Wingdings 3" charset="2"/>
              <a:buNone/>
            </a:pPr>
            <a:r>
              <a:rPr lang="id-ID" sz="2400" b="1" dirty="0">
                <a:latin typeface="Cooper Black" pitchFamily="18" charset="0"/>
              </a:rPr>
              <a:t>Barang milik daerah meliputi :</a:t>
            </a:r>
          </a:p>
          <a:p>
            <a:pPr lvl="1" algn="just"/>
            <a:r>
              <a:rPr lang="id-ID" sz="2400" dirty="0">
                <a:latin typeface="Garamond" pitchFamily="18" charset="0"/>
              </a:rPr>
              <a:t>Barang Milik Daerah yang </a:t>
            </a:r>
            <a:r>
              <a:rPr lang="id-ID" sz="2400" b="1" dirty="0">
                <a:latin typeface="Garamond" pitchFamily="18" charset="0"/>
              </a:rPr>
              <a:t>dibeli atau diperoleh atas beban APBD</a:t>
            </a:r>
            <a:r>
              <a:rPr lang="id-ID" sz="2400" dirty="0">
                <a:latin typeface="Garamond" pitchFamily="18" charset="0"/>
              </a:rPr>
              <a:t> ; atau</a:t>
            </a:r>
          </a:p>
          <a:p>
            <a:pPr lvl="1" algn="just"/>
            <a:r>
              <a:rPr lang="id-ID" sz="2400" dirty="0">
                <a:latin typeface="Garamond" pitchFamily="18" charset="0"/>
              </a:rPr>
              <a:t>Barang Milik Daerah yang berasal dari </a:t>
            </a:r>
            <a:r>
              <a:rPr lang="id-ID" sz="2400" b="1" dirty="0">
                <a:latin typeface="Garamond" pitchFamily="18" charset="0"/>
              </a:rPr>
              <a:t>perolehan lainnya yang sah</a:t>
            </a:r>
            <a:r>
              <a:rPr lang="id-ID" sz="2400" dirty="0">
                <a:latin typeface="Garamond" pitchFamily="18" charset="0"/>
              </a:rPr>
              <a:t>.</a:t>
            </a:r>
            <a:endParaRPr lang="en-ID" dirty="0">
              <a:latin typeface="Garamond" pitchFamily="18" charset="0"/>
            </a:endParaRPr>
          </a:p>
          <a:p>
            <a:pPr lvl="1" algn="just"/>
            <a:endParaRPr lang="id-ID" sz="2400" b="1" dirty="0">
              <a:latin typeface="Book Antiqua" pitchFamily="18" charset="0"/>
            </a:endParaRPr>
          </a:p>
          <a:p>
            <a:pPr lvl="1" algn="just"/>
            <a:endParaRPr lang="id-ID" sz="2400" dirty="0">
              <a:latin typeface="Book Antiqua" pitchFamily="18" charset="0"/>
            </a:endParaRPr>
          </a:p>
        </p:txBody>
      </p:sp>
    </p:spTree>
    <p:extLst>
      <p:ext uri="{BB962C8B-B14F-4D97-AF65-F5344CB8AC3E}">
        <p14:creationId xmlns:p14="http://schemas.microsoft.com/office/powerpoint/2010/main" val="3017084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1000"/>
                                        <p:tgtEl>
                                          <p:spTgt spid="4">
                                            <p:txEl>
                                              <p:pRg st="2" end="2"/>
                                            </p:txEl>
                                          </p:spTgt>
                                        </p:tgtEl>
                                      </p:cBhvr>
                                    </p:animEffect>
                                    <p:anim calcmode="lin" valueType="num">
                                      <p:cBhvr>
                                        <p:cTn id="1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3" name="Rectangle 6"/>
          <p:cNvSpPr>
            <a:spLocks noGrp="1" noChangeArrowheads="1"/>
          </p:cNvSpPr>
          <p:nvPr>
            <p:ph type="title"/>
          </p:nvPr>
        </p:nvSpPr>
        <p:spPr>
          <a:xfrm>
            <a:off x="467544" y="476672"/>
            <a:ext cx="8136904" cy="1152128"/>
          </a:xfrm>
          <a:noFill/>
        </p:spPr>
        <p:txBody>
          <a:bodyPr lIns="101370" tIns="50685" rIns="101370" bIns="50685">
            <a:normAutofit fontScale="90000"/>
          </a:bodyPr>
          <a:lstStyle/>
          <a:p>
            <a:pPr eaLnBrk="1" hangingPunct="1"/>
            <a:r>
              <a:rPr lang="en-US" sz="4400" dirty="0" err="1">
                <a:solidFill>
                  <a:srgbClr val="0000FF"/>
                </a:solidFill>
                <a:latin typeface="Cooper Black" pitchFamily="18" charset="0"/>
              </a:rPr>
              <a:t>Barang</a:t>
            </a:r>
            <a:r>
              <a:rPr lang="en-US" sz="4400" dirty="0">
                <a:solidFill>
                  <a:srgbClr val="0000FF"/>
                </a:solidFill>
                <a:latin typeface="Cooper Black" pitchFamily="18" charset="0"/>
              </a:rPr>
              <a:t> </a:t>
            </a:r>
            <a:r>
              <a:rPr lang="id-ID" sz="4400" dirty="0">
                <a:solidFill>
                  <a:srgbClr val="0000FF"/>
                </a:solidFill>
                <a:latin typeface="Cooper Black" pitchFamily="18" charset="0"/>
              </a:rPr>
              <a:t>M</a:t>
            </a:r>
            <a:r>
              <a:rPr lang="en-US" sz="4400" dirty="0" err="1">
                <a:solidFill>
                  <a:srgbClr val="0000FF"/>
                </a:solidFill>
                <a:latin typeface="Cooper Black" pitchFamily="18" charset="0"/>
              </a:rPr>
              <a:t>ilik</a:t>
            </a:r>
            <a:r>
              <a:rPr lang="en-US" sz="4400" dirty="0">
                <a:solidFill>
                  <a:srgbClr val="0000FF"/>
                </a:solidFill>
                <a:latin typeface="Cooper Black" pitchFamily="18" charset="0"/>
              </a:rPr>
              <a:t> </a:t>
            </a:r>
            <a:r>
              <a:rPr lang="id-ID" sz="4400" dirty="0">
                <a:solidFill>
                  <a:srgbClr val="0000FF"/>
                </a:solidFill>
                <a:latin typeface="Cooper Black" pitchFamily="18" charset="0"/>
              </a:rPr>
              <a:t>D</a:t>
            </a:r>
            <a:r>
              <a:rPr lang="en-US" sz="4400" dirty="0" err="1">
                <a:solidFill>
                  <a:srgbClr val="0000FF"/>
                </a:solidFill>
                <a:latin typeface="Cooper Black" pitchFamily="18" charset="0"/>
              </a:rPr>
              <a:t>aerah</a:t>
            </a:r>
            <a:r>
              <a:rPr lang="id-ID" sz="4400" dirty="0">
                <a:solidFill>
                  <a:srgbClr val="0000FF"/>
                </a:solidFill>
                <a:latin typeface="Cooper Black" pitchFamily="18" charset="0"/>
              </a:rPr>
              <a:t> </a:t>
            </a:r>
            <a:br>
              <a:rPr lang="en-ID" sz="3200" dirty="0">
                <a:solidFill>
                  <a:srgbClr val="0000FF"/>
                </a:solidFill>
                <a:latin typeface="Cooper Black" pitchFamily="18" charset="0"/>
              </a:rPr>
            </a:br>
            <a:r>
              <a:rPr lang="id-ID" sz="3200" dirty="0">
                <a:solidFill>
                  <a:srgbClr val="0000FF"/>
                </a:solidFill>
                <a:latin typeface="Cooper Black" pitchFamily="18" charset="0"/>
              </a:rPr>
              <a:t>dari </a:t>
            </a:r>
            <a:r>
              <a:rPr lang="en-US" sz="3200" dirty="0" err="1">
                <a:solidFill>
                  <a:srgbClr val="0000FF"/>
                </a:solidFill>
                <a:latin typeface="Cooper Black" pitchFamily="18" charset="0"/>
              </a:rPr>
              <a:t>perolehan</a:t>
            </a:r>
            <a:r>
              <a:rPr lang="en-US" sz="3200" dirty="0">
                <a:solidFill>
                  <a:srgbClr val="0000FF"/>
                </a:solidFill>
                <a:latin typeface="Cooper Black" pitchFamily="18" charset="0"/>
              </a:rPr>
              <a:t> </a:t>
            </a:r>
            <a:r>
              <a:rPr lang="en-US" sz="3200" dirty="0" err="1">
                <a:solidFill>
                  <a:srgbClr val="0000FF"/>
                </a:solidFill>
                <a:latin typeface="Cooper Black" pitchFamily="18" charset="0"/>
              </a:rPr>
              <a:t>lainnya</a:t>
            </a:r>
            <a:r>
              <a:rPr lang="en-US" sz="3200" dirty="0">
                <a:solidFill>
                  <a:srgbClr val="0000FF"/>
                </a:solidFill>
                <a:latin typeface="Cooper Black" pitchFamily="18" charset="0"/>
              </a:rPr>
              <a:t> yang </a:t>
            </a:r>
            <a:r>
              <a:rPr lang="en-US" sz="3200" dirty="0" err="1">
                <a:solidFill>
                  <a:srgbClr val="0000FF"/>
                </a:solidFill>
                <a:latin typeface="Cooper Black" pitchFamily="18" charset="0"/>
              </a:rPr>
              <a:t>sah</a:t>
            </a:r>
            <a:r>
              <a:rPr lang="id-ID" sz="3200" dirty="0">
                <a:solidFill>
                  <a:srgbClr val="0000FF"/>
                </a:solidFill>
                <a:latin typeface="Cooper Black" pitchFamily="18" charset="0"/>
              </a:rPr>
              <a:t> </a:t>
            </a:r>
            <a:endParaRPr lang="en-GB" sz="3200" b="1" dirty="0">
              <a:solidFill>
                <a:srgbClr val="0000FF"/>
              </a:solidFill>
              <a:latin typeface="Cooper Black" pitchFamily="18" charset="0"/>
            </a:endParaRPr>
          </a:p>
        </p:txBody>
      </p:sp>
      <p:sp>
        <p:nvSpPr>
          <p:cNvPr id="9224" name="Rectangle 7"/>
          <p:cNvSpPr>
            <a:spLocks noGrp="1" noChangeArrowheads="1"/>
          </p:cNvSpPr>
          <p:nvPr>
            <p:ph type="body" idx="1"/>
          </p:nvPr>
        </p:nvSpPr>
        <p:spPr>
          <a:xfrm>
            <a:off x="539750" y="1916832"/>
            <a:ext cx="7737475" cy="4464496"/>
          </a:xfrm>
          <a:noFill/>
        </p:spPr>
        <p:txBody>
          <a:bodyPr lIns="101370" tIns="50685" rIns="101370" bIns="50685"/>
          <a:lstStyle/>
          <a:p>
            <a:r>
              <a:rPr lang="id-ID" sz="2800" dirty="0">
                <a:latin typeface="Bookman Old Style" pitchFamily="18" charset="0"/>
              </a:rPr>
              <a:t>Barang yang diperoleh dari </a:t>
            </a:r>
            <a:r>
              <a:rPr lang="id-ID" sz="2800" b="1" dirty="0">
                <a:latin typeface="Bookman Old Style" pitchFamily="18" charset="0"/>
              </a:rPr>
              <a:t>hibah/sumbangan </a:t>
            </a:r>
            <a:r>
              <a:rPr lang="id-ID" sz="2800" dirty="0">
                <a:latin typeface="Bookman Old Style" pitchFamily="18" charset="0"/>
              </a:rPr>
              <a:t>atau yang sejenis.</a:t>
            </a:r>
          </a:p>
          <a:p>
            <a:r>
              <a:rPr lang="id-ID" sz="2800" dirty="0">
                <a:latin typeface="Bookman Old Style" pitchFamily="18" charset="0"/>
              </a:rPr>
              <a:t>Barang yang diperoleh sebagai </a:t>
            </a:r>
            <a:r>
              <a:rPr lang="id-ID" sz="2800" b="1" dirty="0">
                <a:latin typeface="Bookman Old Style" pitchFamily="18" charset="0"/>
              </a:rPr>
              <a:t>pelaksanaan dari perjanjian /kontrak.</a:t>
            </a:r>
          </a:p>
          <a:p>
            <a:r>
              <a:rPr lang="id-ID" sz="2800" dirty="0">
                <a:latin typeface="Bookman Old Style" pitchFamily="18" charset="0"/>
              </a:rPr>
              <a:t>Barang yang diperoleh berdasarkan </a:t>
            </a:r>
            <a:r>
              <a:rPr lang="id-ID" sz="2800" b="1" dirty="0">
                <a:latin typeface="Bookman Old Style" pitchFamily="18" charset="0"/>
              </a:rPr>
              <a:t>ketentuan undang-undang</a:t>
            </a:r>
            <a:r>
              <a:rPr lang="id-ID" sz="2800" dirty="0">
                <a:latin typeface="Bookman Old Style" pitchFamily="18" charset="0"/>
              </a:rPr>
              <a:t>, atau</a:t>
            </a:r>
          </a:p>
          <a:p>
            <a:r>
              <a:rPr lang="id-ID" sz="2800" dirty="0">
                <a:latin typeface="Bookman Old Style" pitchFamily="18" charset="0"/>
              </a:rPr>
              <a:t>Barang yang diperoleh </a:t>
            </a:r>
            <a:r>
              <a:rPr lang="id-ID" sz="2800" b="1" dirty="0">
                <a:latin typeface="Bookman Old Style" pitchFamily="18" charset="0"/>
              </a:rPr>
              <a:t>berdasarkan putusan pengadilan</a:t>
            </a:r>
            <a:r>
              <a:rPr lang="id-ID" sz="2800" dirty="0">
                <a:latin typeface="Bookman Old Style" pitchFamily="18" charset="0"/>
              </a:rPr>
              <a:t> yang telah memperoleh kekuatan hukum tetap.</a:t>
            </a:r>
          </a:p>
        </p:txBody>
      </p:sp>
      <p:sp>
        <p:nvSpPr>
          <p:cNvPr id="9225" name="Text Box 9"/>
          <p:cNvSpPr txBox="1">
            <a:spLocks noChangeArrowheads="1"/>
          </p:cNvSpPr>
          <p:nvPr/>
        </p:nvSpPr>
        <p:spPr bwMode="auto">
          <a:xfrm>
            <a:off x="8748713" y="6284913"/>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0DE7351-AD9A-473C-9F92-17AC35861CCA}" type="slidenum">
              <a:rPr lang="en-GB"/>
              <a:pPr eaLnBrk="1" hangingPunct="1"/>
              <a:t>4</a:t>
            </a:fld>
            <a:endParaRPr lang="en-GB"/>
          </a:p>
        </p:txBody>
      </p:sp>
    </p:spTree>
    <p:extLst>
      <p:ext uri="{BB962C8B-B14F-4D97-AF65-F5344CB8AC3E}">
        <p14:creationId xmlns:p14="http://schemas.microsoft.com/office/powerpoint/2010/main" val="300990333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224">
                                            <p:txEl>
                                              <p:pRg st="0" end="0"/>
                                            </p:txEl>
                                          </p:spTgt>
                                        </p:tgtEl>
                                        <p:attrNameLst>
                                          <p:attrName>style.visibility</p:attrName>
                                        </p:attrNameLst>
                                      </p:cBhvr>
                                      <p:to>
                                        <p:strVal val="visible"/>
                                      </p:to>
                                    </p:set>
                                    <p:anim calcmode="lin" valueType="num">
                                      <p:cBhvr additive="base">
                                        <p:cTn id="7" dur="500" fill="hold"/>
                                        <p:tgtEl>
                                          <p:spTgt spid="922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2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224">
                                            <p:txEl>
                                              <p:pRg st="1" end="1"/>
                                            </p:txEl>
                                          </p:spTgt>
                                        </p:tgtEl>
                                        <p:attrNameLst>
                                          <p:attrName>style.visibility</p:attrName>
                                        </p:attrNameLst>
                                      </p:cBhvr>
                                      <p:to>
                                        <p:strVal val="visible"/>
                                      </p:to>
                                    </p:set>
                                    <p:anim calcmode="lin" valueType="num">
                                      <p:cBhvr additive="base">
                                        <p:cTn id="13" dur="500" fill="hold"/>
                                        <p:tgtEl>
                                          <p:spTgt spid="922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22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224">
                                            <p:txEl>
                                              <p:pRg st="2" end="2"/>
                                            </p:txEl>
                                          </p:spTgt>
                                        </p:tgtEl>
                                        <p:attrNameLst>
                                          <p:attrName>style.visibility</p:attrName>
                                        </p:attrNameLst>
                                      </p:cBhvr>
                                      <p:to>
                                        <p:strVal val="visible"/>
                                      </p:to>
                                    </p:set>
                                    <p:anim calcmode="lin" valueType="num">
                                      <p:cBhvr additive="base">
                                        <p:cTn id="19" dur="500" fill="hold"/>
                                        <p:tgtEl>
                                          <p:spTgt spid="922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22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224">
                                            <p:txEl>
                                              <p:pRg st="3" end="3"/>
                                            </p:txEl>
                                          </p:spTgt>
                                        </p:tgtEl>
                                        <p:attrNameLst>
                                          <p:attrName>style.visibility</p:attrName>
                                        </p:attrNameLst>
                                      </p:cBhvr>
                                      <p:to>
                                        <p:strVal val="visible"/>
                                      </p:to>
                                    </p:set>
                                    <p:anim calcmode="lin" valueType="num">
                                      <p:cBhvr additive="base">
                                        <p:cTn id="25" dur="500" fill="hold"/>
                                        <p:tgtEl>
                                          <p:spTgt spid="922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22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5061" y="204638"/>
            <a:ext cx="8249700" cy="1152129"/>
          </a:xfrm>
        </p:spPr>
        <p:txBody>
          <a:bodyPr>
            <a:noAutofit/>
          </a:bodyPr>
          <a:lstStyle/>
          <a:p>
            <a:pPr>
              <a:defRPr/>
            </a:pPr>
            <a:r>
              <a:rPr lang="id-ID" sz="4400" b="1" dirty="0">
                <a:solidFill>
                  <a:srgbClr val="0000FF"/>
                </a:solidFill>
                <a:latin typeface="Cooper Black" panose="0208090404030B020404" pitchFamily="18" charset="0"/>
              </a:rPr>
              <a:t>Definisi Aset  </a:t>
            </a:r>
            <a:br>
              <a:rPr lang="id-ID" sz="4400" b="1" dirty="0">
                <a:solidFill>
                  <a:srgbClr val="0000FF"/>
                </a:solidFill>
                <a:latin typeface="Cooper Black" panose="0208090404030B020404" pitchFamily="18" charset="0"/>
              </a:rPr>
            </a:br>
            <a:r>
              <a:rPr lang="id-ID" sz="3200" b="1" dirty="0">
                <a:solidFill>
                  <a:srgbClr val="0000FF"/>
                </a:solidFill>
                <a:latin typeface="Cooper Black" panose="0208090404030B020404" pitchFamily="18" charset="0"/>
              </a:rPr>
              <a:t>sesuai </a:t>
            </a:r>
            <a:r>
              <a:rPr lang="id-ID" sz="3200" dirty="0">
                <a:solidFill>
                  <a:srgbClr val="0000FF"/>
                </a:solidFill>
                <a:latin typeface="Cooper Black" panose="0208090404030B020404" pitchFamily="18" charset="0"/>
              </a:rPr>
              <a:t>Permendagri 1</a:t>
            </a:r>
            <a:r>
              <a:rPr lang="en-ID" sz="3200" dirty="0">
                <a:solidFill>
                  <a:srgbClr val="0000FF"/>
                </a:solidFill>
                <a:latin typeface="Cooper Black" panose="0208090404030B020404" pitchFamily="18" charset="0"/>
              </a:rPr>
              <a:t>9</a:t>
            </a:r>
            <a:r>
              <a:rPr lang="id-ID" sz="3200" dirty="0">
                <a:solidFill>
                  <a:srgbClr val="0000FF"/>
                </a:solidFill>
                <a:latin typeface="Cooper Black" panose="0208090404030B020404" pitchFamily="18" charset="0"/>
              </a:rPr>
              <a:t> Tahun 20</a:t>
            </a:r>
            <a:r>
              <a:rPr lang="en-ID" sz="3200" dirty="0">
                <a:solidFill>
                  <a:srgbClr val="0000FF"/>
                </a:solidFill>
                <a:latin typeface="Cooper Black" panose="0208090404030B020404" pitchFamily="18" charset="0"/>
              </a:rPr>
              <a:t>16</a:t>
            </a:r>
            <a:endParaRPr lang="id-ID" sz="3200" dirty="0">
              <a:solidFill>
                <a:srgbClr val="0000FF"/>
              </a:solidFill>
              <a:latin typeface="Cooper Black" panose="0208090404030B020404" pitchFamily="18" charset="0"/>
            </a:endParaRPr>
          </a:p>
        </p:txBody>
      </p:sp>
      <p:sp>
        <p:nvSpPr>
          <p:cNvPr id="11267" name="Content Placeholder 2"/>
          <p:cNvSpPr>
            <a:spLocks noGrp="1"/>
          </p:cNvSpPr>
          <p:nvPr>
            <p:ph idx="1"/>
          </p:nvPr>
        </p:nvSpPr>
        <p:spPr>
          <a:xfrm>
            <a:off x="352426" y="1800226"/>
            <a:ext cx="7515224" cy="4838700"/>
          </a:xfrm>
        </p:spPr>
        <p:txBody>
          <a:bodyPr>
            <a:normAutofit/>
          </a:bodyPr>
          <a:lstStyle/>
          <a:p>
            <a:pPr marL="347472" lvl="1" indent="0" algn="just">
              <a:buNone/>
            </a:pPr>
            <a:r>
              <a:rPr lang="id-ID" sz="2400" b="1" i="1" u="sng" dirty="0">
                <a:latin typeface="Cooper Black" pitchFamily="18" charset="0"/>
              </a:rPr>
              <a:t>Kriteria</a:t>
            </a:r>
          </a:p>
          <a:p>
            <a:pPr marL="609600" indent="-609600">
              <a:lnSpc>
                <a:spcPct val="90000"/>
              </a:lnSpc>
            </a:pPr>
            <a:r>
              <a:rPr lang="fi-FI" sz="2400" dirty="0">
                <a:latin typeface="Garamond" pitchFamily="18" charset="0"/>
              </a:rPr>
              <a:t>Mempunyai masa manfaat lebih dari </a:t>
            </a:r>
            <a:r>
              <a:rPr lang="id-ID" sz="2400" dirty="0">
                <a:latin typeface="Garamond" pitchFamily="18" charset="0"/>
              </a:rPr>
              <a:t>12</a:t>
            </a:r>
            <a:r>
              <a:rPr lang="fi-FI" sz="2400" dirty="0">
                <a:latin typeface="Garamond" pitchFamily="18" charset="0"/>
              </a:rPr>
              <a:t> bulan;</a:t>
            </a:r>
          </a:p>
          <a:p>
            <a:pPr marL="609600" indent="-609600">
              <a:lnSpc>
                <a:spcPct val="90000"/>
              </a:lnSpc>
            </a:pPr>
            <a:r>
              <a:rPr lang="it-IT" sz="2400" dirty="0">
                <a:latin typeface="Garamond" pitchFamily="18" charset="0"/>
              </a:rPr>
              <a:t>Biaya perolehan aset dapat diukur secara andal;</a:t>
            </a:r>
          </a:p>
          <a:p>
            <a:pPr marL="609600" indent="-609600">
              <a:lnSpc>
                <a:spcPct val="90000"/>
              </a:lnSpc>
            </a:pPr>
            <a:r>
              <a:rPr lang="en-US" sz="2400" dirty="0" err="1">
                <a:latin typeface="Garamond" pitchFamily="18" charset="0"/>
              </a:rPr>
              <a:t>Tidak</a:t>
            </a:r>
            <a:r>
              <a:rPr lang="en-US" sz="2400" dirty="0">
                <a:latin typeface="Garamond" pitchFamily="18" charset="0"/>
              </a:rPr>
              <a:t> </a:t>
            </a:r>
            <a:r>
              <a:rPr lang="en-US" sz="2400" dirty="0" err="1">
                <a:latin typeface="Garamond" pitchFamily="18" charset="0"/>
              </a:rPr>
              <a:t>dimaksudkan</a:t>
            </a:r>
            <a:r>
              <a:rPr lang="en-US" sz="2400" dirty="0">
                <a:latin typeface="Garamond" pitchFamily="18" charset="0"/>
              </a:rPr>
              <a:t> </a:t>
            </a:r>
            <a:r>
              <a:rPr lang="en-US" sz="2400" dirty="0" err="1">
                <a:latin typeface="Garamond" pitchFamily="18" charset="0"/>
              </a:rPr>
              <a:t>untuk</a:t>
            </a:r>
            <a:r>
              <a:rPr lang="en-US" sz="2400" dirty="0">
                <a:latin typeface="Garamond" pitchFamily="18" charset="0"/>
              </a:rPr>
              <a:t> </a:t>
            </a:r>
            <a:r>
              <a:rPr lang="en-US" sz="2400" dirty="0" err="1">
                <a:latin typeface="Garamond" pitchFamily="18" charset="0"/>
              </a:rPr>
              <a:t>dijual</a:t>
            </a:r>
            <a:r>
              <a:rPr lang="en-US" sz="2400" dirty="0">
                <a:latin typeface="Garamond" pitchFamily="18" charset="0"/>
              </a:rPr>
              <a:t> </a:t>
            </a:r>
            <a:r>
              <a:rPr lang="en-US" sz="2400" dirty="0" err="1">
                <a:latin typeface="Garamond" pitchFamily="18" charset="0"/>
              </a:rPr>
              <a:t>dalam</a:t>
            </a:r>
            <a:r>
              <a:rPr lang="en-US" sz="2400" dirty="0">
                <a:latin typeface="Garamond" pitchFamily="18" charset="0"/>
              </a:rPr>
              <a:t> </a:t>
            </a:r>
            <a:r>
              <a:rPr lang="en-US" sz="2400" dirty="0" err="1">
                <a:latin typeface="Garamond" pitchFamily="18" charset="0"/>
              </a:rPr>
              <a:t>operasi</a:t>
            </a:r>
            <a:r>
              <a:rPr lang="en-US" sz="2400" dirty="0">
                <a:latin typeface="Garamond" pitchFamily="18" charset="0"/>
              </a:rPr>
              <a:t> normal </a:t>
            </a:r>
            <a:r>
              <a:rPr lang="en-US" sz="2400" dirty="0" err="1">
                <a:latin typeface="Garamond" pitchFamily="18" charset="0"/>
              </a:rPr>
              <a:t>entitas</a:t>
            </a:r>
            <a:r>
              <a:rPr lang="en-US" sz="2400" dirty="0">
                <a:latin typeface="Garamond" pitchFamily="18" charset="0"/>
              </a:rPr>
              <a:t>; </a:t>
            </a:r>
          </a:p>
          <a:p>
            <a:pPr marL="609600" indent="-609600">
              <a:lnSpc>
                <a:spcPct val="90000"/>
              </a:lnSpc>
            </a:pPr>
            <a:r>
              <a:rPr lang="en-US" sz="2400" dirty="0" err="1">
                <a:latin typeface="Garamond" pitchFamily="18" charset="0"/>
              </a:rPr>
              <a:t>Diperoleh</a:t>
            </a:r>
            <a:r>
              <a:rPr lang="en-US" sz="2400" dirty="0">
                <a:latin typeface="Garamond" pitchFamily="18" charset="0"/>
              </a:rPr>
              <a:t> </a:t>
            </a:r>
            <a:r>
              <a:rPr lang="en-US" sz="2400" dirty="0" err="1">
                <a:latin typeface="Garamond" pitchFamily="18" charset="0"/>
              </a:rPr>
              <a:t>atau</a:t>
            </a:r>
            <a:r>
              <a:rPr lang="en-US" sz="2400" dirty="0">
                <a:latin typeface="Garamond" pitchFamily="18" charset="0"/>
              </a:rPr>
              <a:t> </a:t>
            </a:r>
            <a:r>
              <a:rPr lang="en-US" sz="2400" dirty="0" err="1">
                <a:latin typeface="Garamond" pitchFamily="18" charset="0"/>
              </a:rPr>
              <a:t>dibangun</a:t>
            </a:r>
            <a:r>
              <a:rPr lang="en-US" sz="2400" dirty="0">
                <a:latin typeface="Garamond" pitchFamily="18" charset="0"/>
              </a:rPr>
              <a:t> </a:t>
            </a:r>
            <a:r>
              <a:rPr lang="en-US" sz="2400" dirty="0" err="1">
                <a:latin typeface="Garamond" pitchFamily="18" charset="0"/>
              </a:rPr>
              <a:t>dengan</a:t>
            </a:r>
            <a:r>
              <a:rPr lang="en-US" sz="2400" dirty="0">
                <a:latin typeface="Garamond" pitchFamily="18" charset="0"/>
              </a:rPr>
              <a:t> </a:t>
            </a:r>
            <a:r>
              <a:rPr lang="en-US" sz="2400" dirty="0" err="1">
                <a:latin typeface="Garamond" pitchFamily="18" charset="0"/>
              </a:rPr>
              <a:t>maksud</a:t>
            </a:r>
            <a:r>
              <a:rPr lang="en-US" sz="2400" dirty="0">
                <a:latin typeface="Garamond" pitchFamily="18" charset="0"/>
              </a:rPr>
              <a:t> </a:t>
            </a:r>
            <a:r>
              <a:rPr lang="en-US" sz="2400" dirty="0" err="1">
                <a:latin typeface="Garamond" pitchFamily="18" charset="0"/>
              </a:rPr>
              <a:t>untuk</a:t>
            </a:r>
            <a:r>
              <a:rPr lang="en-US" sz="2400" dirty="0">
                <a:latin typeface="Garamond" pitchFamily="18" charset="0"/>
              </a:rPr>
              <a:t> </a:t>
            </a:r>
            <a:r>
              <a:rPr lang="en-US" sz="2400" dirty="0" err="1">
                <a:latin typeface="Garamond" pitchFamily="18" charset="0"/>
              </a:rPr>
              <a:t>digunakan</a:t>
            </a:r>
            <a:r>
              <a:rPr lang="en-US" sz="2400" dirty="0">
                <a:latin typeface="Garamond" pitchFamily="18" charset="0"/>
              </a:rPr>
              <a:t>.</a:t>
            </a:r>
          </a:p>
          <a:p>
            <a:pPr lvl="1" algn="just"/>
            <a:endParaRPr lang="id-ID" sz="2400" b="1" dirty="0">
              <a:latin typeface="Book Antiqua" pitchFamily="18" charset="0"/>
            </a:endParaRPr>
          </a:p>
          <a:p>
            <a:pPr lvl="1" algn="just"/>
            <a:endParaRPr lang="id-ID" sz="2400" dirty="0">
              <a:latin typeface="Book Antiqua" pitchFamily="18" charset="0"/>
            </a:endParaRPr>
          </a:p>
        </p:txBody>
      </p:sp>
    </p:spTree>
    <p:extLst>
      <p:ext uri="{BB962C8B-B14F-4D97-AF65-F5344CB8AC3E}">
        <p14:creationId xmlns:p14="http://schemas.microsoft.com/office/powerpoint/2010/main" val="2096236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fade">
                                      <p:cBhvr>
                                        <p:cTn id="7" dur="1000"/>
                                        <p:tgtEl>
                                          <p:spTgt spid="11267">
                                            <p:txEl>
                                              <p:pRg st="0" end="0"/>
                                            </p:txEl>
                                          </p:spTgt>
                                        </p:tgtEl>
                                      </p:cBhvr>
                                    </p:animEffect>
                                    <p:anim calcmode="lin" valueType="num">
                                      <p:cBhvr>
                                        <p:cTn id="8" dur="10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26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267">
                                            <p:txEl>
                                              <p:pRg st="1" end="1"/>
                                            </p:txEl>
                                          </p:spTgt>
                                        </p:tgtEl>
                                        <p:attrNameLst>
                                          <p:attrName>style.visibility</p:attrName>
                                        </p:attrNameLst>
                                      </p:cBhvr>
                                      <p:to>
                                        <p:strVal val="visible"/>
                                      </p:to>
                                    </p:set>
                                    <p:animEffect transition="in" filter="fade">
                                      <p:cBhvr>
                                        <p:cTn id="12" dur="1000"/>
                                        <p:tgtEl>
                                          <p:spTgt spid="11267">
                                            <p:txEl>
                                              <p:pRg st="1" end="1"/>
                                            </p:txEl>
                                          </p:spTgt>
                                        </p:tgtEl>
                                      </p:cBhvr>
                                    </p:animEffect>
                                    <p:anim calcmode="lin" valueType="num">
                                      <p:cBhvr>
                                        <p:cTn id="13" dur="1000" fill="hold"/>
                                        <p:tgtEl>
                                          <p:spTgt spid="11267">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1267">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267">
                                            <p:txEl>
                                              <p:pRg st="2" end="2"/>
                                            </p:txEl>
                                          </p:spTgt>
                                        </p:tgtEl>
                                        <p:attrNameLst>
                                          <p:attrName>style.visibility</p:attrName>
                                        </p:attrNameLst>
                                      </p:cBhvr>
                                      <p:to>
                                        <p:strVal val="visible"/>
                                      </p:to>
                                    </p:set>
                                    <p:animEffect transition="in" filter="fade">
                                      <p:cBhvr>
                                        <p:cTn id="17" dur="1000"/>
                                        <p:tgtEl>
                                          <p:spTgt spid="11267">
                                            <p:txEl>
                                              <p:pRg st="2" end="2"/>
                                            </p:txEl>
                                          </p:spTgt>
                                        </p:tgtEl>
                                      </p:cBhvr>
                                    </p:animEffect>
                                    <p:anim calcmode="lin" valueType="num">
                                      <p:cBhvr>
                                        <p:cTn id="18" dur="10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1267">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1267">
                                            <p:txEl>
                                              <p:pRg st="3" end="3"/>
                                            </p:txEl>
                                          </p:spTgt>
                                        </p:tgtEl>
                                        <p:attrNameLst>
                                          <p:attrName>style.visibility</p:attrName>
                                        </p:attrNameLst>
                                      </p:cBhvr>
                                      <p:to>
                                        <p:strVal val="visible"/>
                                      </p:to>
                                    </p:set>
                                    <p:animEffect transition="in" filter="fade">
                                      <p:cBhvr>
                                        <p:cTn id="22" dur="1000"/>
                                        <p:tgtEl>
                                          <p:spTgt spid="11267">
                                            <p:txEl>
                                              <p:pRg st="3" end="3"/>
                                            </p:txEl>
                                          </p:spTgt>
                                        </p:tgtEl>
                                      </p:cBhvr>
                                    </p:animEffect>
                                    <p:anim calcmode="lin" valueType="num">
                                      <p:cBhvr>
                                        <p:cTn id="23" dur="1000" fill="hold"/>
                                        <p:tgtEl>
                                          <p:spTgt spid="11267">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11267">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1267">
                                            <p:txEl>
                                              <p:pRg st="4" end="4"/>
                                            </p:txEl>
                                          </p:spTgt>
                                        </p:tgtEl>
                                        <p:attrNameLst>
                                          <p:attrName>style.visibility</p:attrName>
                                        </p:attrNameLst>
                                      </p:cBhvr>
                                      <p:to>
                                        <p:strVal val="visible"/>
                                      </p:to>
                                    </p:set>
                                    <p:animEffect transition="in" filter="fade">
                                      <p:cBhvr>
                                        <p:cTn id="27" dur="1000"/>
                                        <p:tgtEl>
                                          <p:spTgt spid="11267">
                                            <p:txEl>
                                              <p:pRg st="4" end="4"/>
                                            </p:txEl>
                                          </p:spTgt>
                                        </p:tgtEl>
                                      </p:cBhvr>
                                    </p:animEffect>
                                    <p:anim calcmode="lin" valueType="num">
                                      <p:cBhvr>
                                        <p:cTn id="28" dur="1000" fill="hold"/>
                                        <p:tgtEl>
                                          <p:spTgt spid="11267">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1126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152F7880-2716-4C36-849E-D42AE4070F31}" type="slidenum">
              <a:rPr lang="en-US" smtClean="0">
                <a:solidFill>
                  <a:srgbClr val="B5A788"/>
                </a:solidFill>
              </a:rPr>
              <a:pPr eaLnBrk="1" hangingPunct="1"/>
              <a:t>6</a:t>
            </a:fld>
            <a:endParaRPr lang="en-US">
              <a:solidFill>
                <a:srgbClr val="B5A788"/>
              </a:solidFill>
            </a:endParaRPr>
          </a:p>
        </p:txBody>
      </p:sp>
      <p:sp>
        <p:nvSpPr>
          <p:cNvPr id="937986" name="Rectangle 2"/>
          <p:cNvSpPr>
            <a:spLocks noGrp="1" noChangeArrowheads="1"/>
          </p:cNvSpPr>
          <p:nvPr>
            <p:ph type="title"/>
          </p:nvPr>
        </p:nvSpPr>
        <p:spPr>
          <a:xfrm>
            <a:off x="395537" y="274638"/>
            <a:ext cx="7824538" cy="1595726"/>
          </a:xfrm>
        </p:spPr>
        <p:txBody>
          <a:bodyPr>
            <a:normAutofit/>
          </a:bodyPr>
          <a:lstStyle/>
          <a:p>
            <a:pPr algn="ctr">
              <a:defRPr/>
            </a:pPr>
            <a:r>
              <a:rPr lang="id-ID" sz="3600" b="1" dirty="0">
                <a:solidFill>
                  <a:srgbClr val="0000FF"/>
                </a:solidFill>
                <a:latin typeface="Cooper Black" panose="0208090404030B020404" pitchFamily="18" charset="0"/>
              </a:rPr>
              <a:t>BATAS KAPITALISASI ASET </a:t>
            </a:r>
            <a:br>
              <a:rPr lang="id-ID" sz="2700" b="1" dirty="0">
                <a:solidFill>
                  <a:srgbClr val="0000FF"/>
                </a:solidFill>
                <a:latin typeface="Cooper Black" panose="0208090404030B020404" pitchFamily="18" charset="0"/>
              </a:rPr>
            </a:br>
            <a:r>
              <a:rPr lang="id-ID" sz="2200" b="1" dirty="0">
                <a:solidFill>
                  <a:srgbClr val="0000FF"/>
                </a:solidFill>
                <a:latin typeface="Cooper Black" panose="0208090404030B020404" pitchFamily="18" charset="0"/>
              </a:rPr>
              <a:t>SESUAI PERGUB KEBIJAKAN AKUNTANSI PEMDA SUMATERA BARAT ( PERGUB No. 43 Tahun 2014 )</a:t>
            </a:r>
            <a:endParaRPr lang="en-US" sz="2200" b="1" dirty="0">
              <a:solidFill>
                <a:srgbClr val="0000FF"/>
              </a:solidFill>
              <a:latin typeface="Cooper Black" panose="0208090404030B020404" pitchFamily="18" charset="0"/>
            </a:endParaRPr>
          </a:p>
        </p:txBody>
      </p:sp>
      <p:sp>
        <p:nvSpPr>
          <p:cNvPr id="31748" name="Rectangle 3"/>
          <p:cNvSpPr>
            <a:spLocks noGrp="1" noChangeArrowheads="1"/>
          </p:cNvSpPr>
          <p:nvPr>
            <p:ph type="body" idx="1"/>
          </p:nvPr>
        </p:nvSpPr>
        <p:spPr>
          <a:xfrm>
            <a:off x="467545" y="2276872"/>
            <a:ext cx="8280920" cy="3744416"/>
          </a:xfrm>
        </p:spPr>
        <p:txBody>
          <a:bodyPr/>
          <a:lstStyle/>
          <a:p>
            <a:pPr algn="just"/>
            <a:r>
              <a:rPr lang="en-US" sz="2400" dirty="0" err="1">
                <a:latin typeface="Bookman Old Style" panose="02050604050505020204" pitchFamily="18" charset="0"/>
              </a:rPr>
              <a:t>Pengeluaran</a:t>
            </a:r>
            <a:r>
              <a:rPr lang="en-US" sz="2400" dirty="0">
                <a:latin typeface="Bookman Old Style" panose="02050604050505020204" pitchFamily="18" charset="0"/>
              </a:rPr>
              <a:t> </a:t>
            </a:r>
            <a:r>
              <a:rPr lang="en-US" sz="2400" dirty="0" err="1">
                <a:latin typeface="Bookman Old Style" panose="02050604050505020204" pitchFamily="18" charset="0"/>
              </a:rPr>
              <a:t>untuk</a:t>
            </a:r>
            <a:r>
              <a:rPr lang="en-US" sz="2400" dirty="0">
                <a:latin typeface="Bookman Old Style" panose="02050604050505020204" pitchFamily="18" charset="0"/>
              </a:rPr>
              <a:t> per </a:t>
            </a:r>
            <a:r>
              <a:rPr lang="en-US" sz="2400" dirty="0" err="1">
                <a:latin typeface="Bookman Old Style" panose="02050604050505020204" pitchFamily="18" charset="0"/>
              </a:rPr>
              <a:t>satuan</a:t>
            </a:r>
            <a:r>
              <a:rPr lang="en-US" sz="2400" dirty="0">
                <a:latin typeface="Bookman Old Style" panose="02050604050505020204" pitchFamily="18" charset="0"/>
              </a:rPr>
              <a:t> </a:t>
            </a:r>
            <a:r>
              <a:rPr lang="en-US" sz="2400" b="1" dirty="0" err="1">
                <a:latin typeface="Bookman Old Style" panose="02050604050505020204" pitchFamily="18" charset="0"/>
              </a:rPr>
              <a:t>peralatan</a:t>
            </a:r>
            <a:r>
              <a:rPr lang="en-US" sz="2400" b="1" dirty="0">
                <a:latin typeface="Bookman Old Style" panose="02050604050505020204" pitchFamily="18" charset="0"/>
              </a:rPr>
              <a:t> </a:t>
            </a:r>
            <a:r>
              <a:rPr lang="en-US" sz="2400" b="1" dirty="0" err="1">
                <a:latin typeface="Bookman Old Style" panose="02050604050505020204" pitchFamily="18" charset="0"/>
              </a:rPr>
              <a:t>dan</a:t>
            </a:r>
            <a:r>
              <a:rPr lang="en-US" sz="2400" b="1" dirty="0">
                <a:latin typeface="Bookman Old Style" panose="02050604050505020204" pitchFamily="18" charset="0"/>
              </a:rPr>
              <a:t> </a:t>
            </a:r>
            <a:r>
              <a:rPr lang="en-US" sz="2400" b="1" dirty="0" err="1">
                <a:latin typeface="Bookman Old Style" panose="02050604050505020204" pitchFamily="18" charset="0"/>
              </a:rPr>
              <a:t>mesin</a:t>
            </a:r>
            <a:r>
              <a:rPr lang="en-US" sz="2400" b="1" dirty="0">
                <a:latin typeface="Bookman Old Style" panose="02050604050505020204" pitchFamily="18" charset="0"/>
              </a:rPr>
              <a:t> </a:t>
            </a:r>
            <a:r>
              <a:rPr lang="en-US" sz="2400" b="1" dirty="0" err="1">
                <a:latin typeface="Bookman Old Style" panose="02050604050505020204" pitchFamily="18" charset="0"/>
              </a:rPr>
              <a:t>dan</a:t>
            </a:r>
            <a:r>
              <a:rPr lang="en-US" sz="2400" b="1" dirty="0">
                <a:latin typeface="Bookman Old Style" panose="02050604050505020204" pitchFamily="18" charset="0"/>
              </a:rPr>
              <a:t> </a:t>
            </a:r>
            <a:r>
              <a:rPr lang="en-US" sz="2400" b="1" dirty="0" err="1">
                <a:latin typeface="Bookman Old Style" panose="02050604050505020204" pitchFamily="18" charset="0"/>
              </a:rPr>
              <a:t>peralatan</a:t>
            </a:r>
            <a:r>
              <a:rPr lang="en-US" sz="2400" b="1" dirty="0">
                <a:latin typeface="Bookman Old Style" panose="02050604050505020204" pitchFamily="18" charset="0"/>
              </a:rPr>
              <a:t> </a:t>
            </a:r>
            <a:r>
              <a:rPr lang="en-US" sz="2400" b="1" dirty="0" err="1">
                <a:latin typeface="Bookman Old Style" panose="02050604050505020204" pitchFamily="18" charset="0"/>
              </a:rPr>
              <a:t>olah</a:t>
            </a:r>
            <a:r>
              <a:rPr lang="en-US" sz="2400" b="1" dirty="0">
                <a:latin typeface="Bookman Old Style" panose="02050604050505020204" pitchFamily="18" charset="0"/>
              </a:rPr>
              <a:t> raga yang </a:t>
            </a:r>
            <a:r>
              <a:rPr lang="en-US" sz="2400" b="1" dirty="0" err="1">
                <a:latin typeface="Bookman Old Style" panose="02050604050505020204" pitchFamily="18" charset="0"/>
              </a:rPr>
              <a:t>nilainya</a:t>
            </a:r>
            <a:r>
              <a:rPr lang="en-US" sz="2400" b="1" dirty="0">
                <a:latin typeface="Bookman Old Style" panose="02050604050505020204" pitchFamily="18" charset="0"/>
              </a:rPr>
              <a:t> </a:t>
            </a:r>
            <a:r>
              <a:rPr lang="en-US" sz="2400" b="1" dirty="0" err="1">
                <a:latin typeface="Bookman Old Style" panose="02050604050505020204" pitchFamily="18" charset="0"/>
              </a:rPr>
              <a:t>sama</a:t>
            </a:r>
            <a:r>
              <a:rPr lang="en-US" sz="2400" b="1" dirty="0">
                <a:latin typeface="Bookman Old Style" panose="02050604050505020204" pitchFamily="18" charset="0"/>
              </a:rPr>
              <a:t> </a:t>
            </a:r>
            <a:r>
              <a:rPr lang="en-US" sz="2400" b="1" dirty="0" err="1">
                <a:latin typeface="Bookman Old Style" panose="02050604050505020204" pitchFamily="18" charset="0"/>
              </a:rPr>
              <a:t>dengan</a:t>
            </a:r>
            <a:r>
              <a:rPr lang="en-US" sz="2400" b="1" dirty="0">
                <a:latin typeface="Bookman Old Style" panose="02050604050505020204" pitchFamily="18" charset="0"/>
              </a:rPr>
              <a:t> </a:t>
            </a:r>
            <a:r>
              <a:rPr lang="en-US" sz="2400" b="1" dirty="0" err="1">
                <a:latin typeface="Bookman Old Style" panose="02050604050505020204" pitchFamily="18" charset="0"/>
              </a:rPr>
              <a:t>atau</a:t>
            </a:r>
            <a:r>
              <a:rPr lang="en-US" sz="2400" b="1" dirty="0">
                <a:latin typeface="Bookman Old Style" panose="02050604050505020204" pitchFamily="18" charset="0"/>
              </a:rPr>
              <a:t> </a:t>
            </a:r>
            <a:r>
              <a:rPr lang="en-US" sz="2400" b="1" dirty="0" err="1">
                <a:latin typeface="Bookman Old Style" panose="02050604050505020204" pitchFamily="18" charset="0"/>
              </a:rPr>
              <a:t>lebih</a:t>
            </a:r>
            <a:r>
              <a:rPr lang="en-US" sz="2400" b="1" dirty="0">
                <a:latin typeface="Bookman Old Style" panose="02050604050505020204" pitchFamily="18" charset="0"/>
              </a:rPr>
              <a:t> </a:t>
            </a:r>
            <a:r>
              <a:rPr lang="en-US" sz="2400" b="1" dirty="0" err="1">
                <a:latin typeface="Bookman Old Style" panose="02050604050505020204" pitchFamily="18" charset="0"/>
              </a:rPr>
              <a:t>dari</a:t>
            </a:r>
            <a:r>
              <a:rPr lang="en-US" sz="2400" b="1" dirty="0">
                <a:latin typeface="Bookman Old Style" panose="02050604050505020204" pitchFamily="18" charset="0"/>
              </a:rPr>
              <a:t> </a:t>
            </a:r>
            <a:r>
              <a:rPr lang="en-US" sz="2400" b="1" dirty="0" err="1">
                <a:latin typeface="Bookman Old Style" panose="02050604050505020204" pitchFamily="18" charset="0"/>
              </a:rPr>
              <a:t>Rp</a:t>
            </a:r>
            <a:r>
              <a:rPr lang="id-ID" sz="2400" b="1" dirty="0">
                <a:latin typeface="Bookman Old Style" panose="02050604050505020204" pitchFamily="18" charset="0"/>
              </a:rPr>
              <a:t> 1.0</a:t>
            </a:r>
            <a:r>
              <a:rPr lang="en-US" sz="2400" b="1" dirty="0">
                <a:latin typeface="Bookman Old Style" panose="02050604050505020204" pitchFamily="18" charset="0"/>
              </a:rPr>
              <a:t>00.000 (</a:t>
            </a:r>
            <a:r>
              <a:rPr lang="id-ID" sz="2400" b="1" dirty="0">
                <a:latin typeface="Bookman Old Style" panose="02050604050505020204" pitchFamily="18" charset="0"/>
              </a:rPr>
              <a:t>Satu juta </a:t>
            </a:r>
            <a:r>
              <a:rPr lang="en-US" sz="2400" b="1" dirty="0">
                <a:latin typeface="Bookman Old Style" panose="02050604050505020204" pitchFamily="18" charset="0"/>
              </a:rPr>
              <a:t>rupiah);</a:t>
            </a:r>
            <a:endParaRPr lang="id-ID" sz="2400" b="1" dirty="0">
              <a:latin typeface="Bookman Old Style" panose="02050604050505020204" pitchFamily="18" charset="0"/>
            </a:endParaRPr>
          </a:p>
          <a:p>
            <a:pPr algn="just"/>
            <a:r>
              <a:rPr lang="en-US" sz="2400" dirty="0" err="1">
                <a:latin typeface="Bookman Old Style" panose="02050604050505020204" pitchFamily="18" charset="0"/>
              </a:rPr>
              <a:t>Pengeluaran</a:t>
            </a:r>
            <a:r>
              <a:rPr lang="en-US" sz="2400" dirty="0">
                <a:latin typeface="Bookman Old Style" panose="02050604050505020204" pitchFamily="18" charset="0"/>
              </a:rPr>
              <a:t> </a:t>
            </a:r>
            <a:r>
              <a:rPr lang="en-US" sz="2400" dirty="0" err="1">
                <a:latin typeface="Bookman Old Style" panose="02050604050505020204" pitchFamily="18" charset="0"/>
              </a:rPr>
              <a:t>untuk</a:t>
            </a:r>
            <a:r>
              <a:rPr lang="en-US" sz="2400" dirty="0">
                <a:latin typeface="Bookman Old Style" panose="02050604050505020204" pitchFamily="18" charset="0"/>
              </a:rPr>
              <a:t> </a:t>
            </a:r>
            <a:r>
              <a:rPr lang="en-US" sz="2400" b="1" dirty="0" err="1">
                <a:latin typeface="Bookman Old Style" panose="02050604050505020204" pitchFamily="18" charset="0"/>
              </a:rPr>
              <a:t>gedung</a:t>
            </a:r>
            <a:r>
              <a:rPr lang="en-US" sz="2400" b="1" dirty="0">
                <a:latin typeface="Bookman Old Style" panose="02050604050505020204" pitchFamily="18" charset="0"/>
              </a:rPr>
              <a:t> </a:t>
            </a:r>
            <a:r>
              <a:rPr lang="en-US" sz="2400" b="1" dirty="0" err="1">
                <a:latin typeface="Bookman Old Style" panose="02050604050505020204" pitchFamily="18" charset="0"/>
              </a:rPr>
              <a:t>dan</a:t>
            </a:r>
            <a:r>
              <a:rPr lang="en-US" sz="2400" b="1" dirty="0">
                <a:latin typeface="Bookman Old Style" panose="02050604050505020204" pitchFamily="18" charset="0"/>
              </a:rPr>
              <a:t> </a:t>
            </a:r>
            <a:r>
              <a:rPr lang="en-US" sz="2400" b="1" dirty="0" err="1">
                <a:latin typeface="Bookman Old Style" panose="02050604050505020204" pitchFamily="18" charset="0"/>
              </a:rPr>
              <a:t>bangunan</a:t>
            </a:r>
            <a:r>
              <a:rPr lang="en-US" sz="2400" b="1" dirty="0">
                <a:latin typeface="Bookman Old Style" panose="02050604050505020204" pitchFamily="18" charset="0"/>
              </a:rPr>
              <a:t> yang </a:t>
            </a:r>
            <a:r>
              <a:rPr lang="en-US" sz="2400" b="1" dirty="0" err="1">
                <a:latin typeface="Bookman Old Style" panose="02050604050505020204" pitchFamily="18" charset="0"/>
              </a:rPr>
              <a:t>nilainya</a:t>
            </a:r>
            <a:r>
              <a:rPr lang="en-US" sz="2400" b="1" dirty="0">
                <a:latin typeface="Bookman Old Style" panose="02050604050505020204" pitchFamily="18" charset="0"/>
              </a:rPr>
              <a:t> </a:t>
            </a:r>
            <a:r>
              <a:rPr lang="en-US" sz="2400" b="1" dirty="0" err="1">
                <a:latin typeface="Bookman Old Style" panose="02050604050505020204" pitchFamily="18" charset="0"/>
              </a:rPr>
              <a:t>sama</a:t>
            </a:r>
            <a:r>
              <a:rPr lang="en-US" sz="2400" b="1" dirty="0">
                <a:latin typeface="Bookman Old Style" panose="02050604050505020204" pitchFamily="18" charset="0"/>
              </a:rPr>
              <a:t> </a:t>
            </a:r>
            <a:r>
              <a:rPr lang="en-US" sz="2400" b="1" dirty="0" err="1">
                <a:latin typeface="Bookman Old Style" panose="02050604050505020204" pitchFamily="18" charset="0"/>
              </a:rPr>
              <a:t>dengan</a:t>
            </a:r>
            <a:r>
              <a:rPr lang="en-US" sz="2400" b="1" dirty="0">
                <a:latin typeface="Bookman Old Style" panose="02050604050505020204" pitchFamily="18" charset="0"/>
              </a:rPr>
              <a:t> </a:t>
            </a:r>
            <a:r>
              <a:rPr lang="en-US" sz="2400" b="1" dirty="0" err="1">
                <a:latin typeface="Bookman Old Style" panose="02050604050505020204" pitchFamily="18" charset="0"/>
              </a:rPr>
              <a:t>atau</a:t>
            </a:r>
            <a:r>
              <a:rPr lang="en-US" sz="2400" b="1" dirty="0">
                <a:latin typeface="Bookman Old Style" panose="02050604050505020204" pitchFamily="18" charset="0"/>
              </a:rPr>
              <a:t> </a:t>
            </a:r>
            <a:r>
              <a:rPr lang="en-US" sz="2400" b="1" dirty="0" err="1">
                <a:latin typeface="Bookman Old Style" panose="02050604050505020204" pitchFamily="18" charset="0"/>
              </a:rPr>
              <a:t>lebih</a:t>
            </a:r>
            <a:r>
              <a:rPr lang="en-US" sz="2400" b="1" dirty="0">
                <a:latin typeface="Bookman Old Style" panose="02050604050505020204" pitchFamily="18" charset="0"/>
              </a:rPr>
              <a:t> </a:t>
            </a:r>
            <a:r>
              <a:rPr lang="en-US" sz="2400" b="1" dirty="0" err="1">
                <a:latin typeface="Bookman Old Style" panose="02050604050505020204" pitchFamily="18" charset="0"/>
              </a:rPr>
              <a:t>dari</a:t>
            </a:r>
            <a:r>
              <a:rPr lang="en-US" sz="2400" b="1" dirty="0">
                <a:latin typeface="Bookman Old Style" panose="02050604050505020204" pitchFamily="18" charset="0"/>
              </a:rPr>
              <a:t> </a:t>
            </a:r>
            <a:r>
              <a:rPr lang="en-US" sz="2400" b="1" dirty="0" err="1">
                <a:latin typeface="Bookman Old Style" panose="02050604050505020204" pitchFamily="18" charset="0"/>
              </a:rPr>
              <a:t>Rp</a:t>
            </a:r>
            <a:r>
              <a:rPr lang="id-ID" sz="2400" b="1" dirty="0">
                <a:latin typeface="Bookman Old Style" panose="02050604050505020204" pitchFamily="18" charset="0"/>
              </a:rPr>
              <a:t> 2</a:t>
            </a:r>
            <a:r>
              <a:rPr lang="en-US" sz="2400" b="1" dirty="0">
                <a:latin typeface="Bookman Old Style" panose="02050604050505020204" pitchFamily="18" charset="0"/>
              </a:rPr>
              <a:t>0.000.000 </a:t>
            </a:r>
            <a:r>
              <a:rPr lang="en-US" sz="2400" dirty="0">
                <a:latin typeface="Bookman Old Style" panose="02050604050505020204" pitchFamily="18" charset="0"/>
              </a:rPr>
              <a:t>(</a:t>
            </a:r>
            <a:r>
              <a:rPr lang="id-ID" sz="2400" dirty="0">
                <a:latin typeface="Bookman Old Style" panose="02050604050505020204" pitchFamily="18" charset="0"/>
              </a:rPr>
              <a:t>dua </a:t>
            </a:r>
            <a:r>
              <a:rPr lang="en-US" sz="2400" dirty="0" err="1">
                <a:latin typeface="Bookman Old Style" panose="02050604050505020204" pitchFamily="18" charset="0"/>
              </a:rPr>
              <a:t>puluh</a:t>
            </a:r>
            <a:r>
              <a:rPr lang="en-US" sz="2400" dirty="0">
                <a:latin typeface="Bookman Old Style" panose="02050604050505020204" pitchFamily="18" charset="0"/>
              </a:rPr>
              <a:t> </a:t>
            </a:r>
            <a:r>
              <a:rPr lang="en-US" sz="2400" dirty="0" err="1">
                <a:latin typeface="Bookman Old Style" panose="02050604050505020204" pitchFamily="18" charset="0"/>
              </a:rPr>
              <a:t>juta</a:t>
            </a:r>
            <a:r>
              <a:rPr lang="en-US" sz="2400" dirty="0">
                <a:latin typeface="Bookman Old Style" panose="02050604050505020204" pitchFamily="18" charset="0"/>
              </a:rPr>
              <a:t> rupiah);</a:t>
            </a:r>
            <a:endParaRPr lang="id-ID" sz="2400" dirty="0">
              <a:latin typeface="Bookman Old Style" panose="02050604050505020204" pitchFamily="18" charset="0"/>
            </a:endParaRPr>
          </a:p>
          <a:p>
            <a:pPr algn="just"/>
            <a:r>
              <a:rPr lang="id-ID" sz="2400" dirty="0">
                <a:latin typeface="Bookman Old Style" panose="02050604050505020204" pitchFamily="18" charset="0"/>
              </a:rPr>
              <a:t>Untuk </a:t>
            </a:r>
            <a:r>
              <a:rPr lang="id-ID" sz="2400" b="1" dirty="0">
                <a:latin typeface="Bookman Old Style" panose="02050604050505020204" pitchFamily="18" charset="0"/>
              </a:rPr>
              <a:t>buku dikapitalisasi semua tanpa batas nilai minimum</a:t>
            </a:r>
          </a:p>
          <a:p>
            <a:pPr marL="82550" indent="0" algn="just">
              <a:buNone/>
            </a:pPr>
            <a:endParaRPr lang="en-US" sz="2400" dirty="0">
              <a:latin typeface="Garamond" pitchFamily="18" charset="0"/>
            </a:endParaRPr>
          </a:p>
        </p:txBody>
      </p:sp>
    </p:spTree>
    <p:extLst>
      <p:ext uri="{BB962C8B-B14F-4D97-AF65-F5344CB8AC3E}">
        <p14:creationId xmlns:p14="http://schemas.microsoft.com/office/powerpoint/2010/main" val="267916155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748">
                                            <p:txEl>
                                              <p:pRg st="0" end="0"/>
                                            </p:txEl>
                                          </p:spTgt>
                                        </p:tgtEl>
                                        <p:attrNameLst>
                                          <p:attrName>style.visibility</p:attrName>
                                        </p:attrNameLst>
                                      </p:cBhvr>
                                      <p:to>
                                        <p:strVal val="visible"/>
                                      </p:to>
                                    </p:set>
                                    <p:anim calcmode="lin" valueType="num">
                                      <p:cBhvr additive="base">
                                        <p:cTn id="7" dur="500" fill="hold"/>
                                        <p:tgtEl>
                                          <p:spTgt spid="3174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174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1748">
                                            <p:txEl>
                                              <p:pRg st="1" end="1"/>
                                            </p:txEl>
                                          </p:spTgt>
                                        </p:tgtEl>
                                        <p:attrNameLst>
                                          <p:attrName>style.visibility</p:attrName>
                                        </p:attrNameLst>
                                      </p:cBhvr>
                                      <p:to>
                                        <p:strVal val="visible"/>
                                      </p:to>
                                    </p:set>
                                    <p:anim calcmode="lin" valueType="num">
                                      <p:cBhvr additive="base">
                                        <p:cTn id="13" dur="500" fill="hold"/>
                                        <p:tgtEl>
                                          <p:spTgt spid="3174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174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1748">
                                            <p:txEl>
                                              <p:pRg st="2" end="2"/>
                                            </p:txEl>
                                          </p:spTgt>
                                        </p:tgtEl>
                                        <p:attrNameLst>
                                          <p:attrName>style.visibility</p:attrName>
                                        </p:attrNameLst>
                                      </p:cBhvr>
                                      <p:to>
                                        <p:strVal val="visible"/>
                                      </p:to>
                                    </p:set>
                                    <p:anim calcmode="lin" valueType="num">
                                      <p:cBhvr additive="base">
                                        <p:cTn id="19" dur="500" fill="hold"/>
                                        <p:tgtEl>
                                          <p:spTgt spid="3174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174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8"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425" y="266700"/>
            <a:ext cx="8562975" cy="675409"/>
          </a:xfrm>
        </p:spPr>
        <p:txBody>
          <a:bodyPr>
            <a:normAutofit/>
          </a:bodyPr>
          <a:lstStyle/>
          <a:p>
            <a:r>
              <a:rPr lang="id-ID" sz="2400" b="1" dirty="0">
                <a:solidFill>
                  <a:srgbClr val="0000FF"/>
                </a:solidFill>
                <a:effectLst/>
              </a:rPr>
              <a:t>PEJABAT </a:t>
            </a:r>
            <a:r>
              <a:rPr lang="en-US" sz="2400" b="1" dirty="0">
                <a:solidFill>
                  <a:srgbClr val="0000FF"/>
                </a:solidFill>
                <a:effectLst/>
              </a:rPr>
              <a:t>PENGELOLA </a:t>
            </a:r>
            <a:r>
              <a:rPr lang="id-ID" sz="2400" b="1" dirty="0">
                <a:solidFill>
                  <a:srgbClr val="0000FF"/>
                </a:solidFill>
                <a:effectLst/>
              </a:rPr>
              <a:t>BARANG  MILIK DAERAH</a:t>
            </a:r>
            <a:endParaRPr lang="id-ID" sz="2400" b="1" dirty="0">
              <a:solidFill>
                <a:srgbClr val="0000FF"/>
              </a:solidFill>
            </a:endParaRPr>
          </a:p>
        </p:txBody>
      </p:sp>
      <p:sp>
        <p:nvSpPr>
          <p:cNvPr id="3" name="Content Placeholder 2"/>
          <p:cNvSpPr>
            <a:spLocks noGrp="1"/>
          </p:cNvSpPr>
          <p:nvPr>
            <p:ph sz="half" idx="1"/>
          </p:nvPr>
        </p:nvSpPr>
        <p:spPr>
          <a:xfrm>
            <a:off x="304800" y="1288472"/>
            <a:ext cx="8631382" cy="5283778"/>
          </a:xfrm>
        </p:spPr>
        <p:txBody>
          <a:bodyPr>
            <a:normAutofit/>
          </a:bodyPr>
          <a:lstStyle/>
          <a:p>
            <a:pPr algn="just"/>
            <a:r>
              <a:rPr lang="id-ID" sz="2200" b="1" dirty="0">
                <a:latin typeface="Arial Narrow" pitchFamily="34" charset="0"/>
              </a:rPr>
              <a:t>Gubernur</a:t>
            </a:r>
            <a:r>
              <a:rPr lang="id-ID" sz="2200" dirty="0">
                <a:latin typeface="Arial Narrow" pitchFamily="34" charset="0"/>
              </a:rPr>
              <a:t> adalah pemegang kekuasaan pengelolaan </a:t>
            </a:r>
            <a:r>
              <a:rPr lang="en-US" sz="2200" dirty="0" err="1">
                <a:latin typeface="Arial Narrow" pitchFamily="34" charset="0"/>
              </a:rPr>
              <a:t>barang</a:t>
            </a:r>
            <a:r>
              <a:rPr lang="en-US" sz="2200" dirty="0">
                <a:latin typeface="Arial Narrow" pitchFamily="34" charset="0"/>
              </a:rPr>
              <a:t> m</a:t>
            </a:r>
            <a:r>
              <a:rPr lang="id-ID" sz="2200" dirty="0">
                <a:latin typeface="Arial Narrow" pitchFamily="34" charset="0"/>
              </a:rPr>
              <a:t>ilik </a:t>
            </a:r>
            <a:r>
              <a:rPr lang="en-US" sz="2200" dirty="0">
                <a:latin typeface="Arial Narrow" pitchFamily="34" charset="0"/>
              </a:rPr>
              <a:t>d</a:t>
            </a:r>
            <a:r>
              <a:rPr lang="id-ID" sz="2200" dirty="0">
                <a:latin typeface="Arial Narrow" pitchFamily="34" charset="0"/>
              </a:rPr>
              <a:t>aerah</a:t>
            </a:r>
          </a:p>
          <a:p>
            <a:pPr algn="just"/>
            <a:r>
              <a:rPr lang="id-ID" sz="2200" b="1" dirty="0">
                <a:latin typeface="Arial Narrow" pitchFamily="34" charset="0"/>
              </a:rPr>
              <a:t>Sekretaris Daerah </a:t>
            </a:r>
            <a:r>
              <a:rPr lang="id-ID" sz="2200" dirty="0">
                <a:latin typeface="Arial Narrow" pitchFamily="34" charset="0"/>
              </a:rPr>
              <a:t>selaku </a:t>
            </a:r>
            <a:r>
              <a:rPr lang="en-US" sz="2200" dirty="0">
                <a:latin typeface="Arial Narrow" pitchFamily="34" charset="0"/>
              </a:rPr>
              <a:t>P</a:t>
            </a:r>
            <a:r>
              <a:rPr lang="id-ID" sz="2200" dirty="0">
                <a:latin typeface="Arial Narrow" pitchFamily="34" charset="0"/>
              </a:rPr>
              <a:t>engelola </a:t>
            </a:r>
            <a:r>
              <a:rPr lang="en-US" sz="2200" dirty="0" err="1">
                <a:latin typeface="Arial Narrow" pitchFamily="34" charset="0"/>
              </a:rPr>
              <a:t>Barang</a:t>
            </a:r>
            <a:endParaRPr lang="id-ID" sz="2200" dirty="0">
              <a:latin typeface="Arial Narrow" pitchFamily="34" charset="0"/>
            </a:endParaRPr>
          </a:p>
          <a:p>
            <a:pPr algn="just"/>
            <a:r>
              <a:rPr lang="en-US" sz="2200" b="1" dirty="0" err="1">
                <a:latin typeface="Arial Narrow" pitchFamily="34" charset="0"/>
              </a:rPr>
              <a:t>Kepala</a:t>
            </a:r>
            <a:r>
              <a:rPr lang="en-US" sz="2200" b="1" dirty="0">
                <a:latin typeface="Arial Narrow" pitchFamily="34" charset="0"/>
              </a:rPr>
              <a:t> </a:t>
            </a:r>
            <a:r>
              <a:rPr lang="id-ID" sz="2200" b="1" dirty="0">
                <a:latin typeface="Arial Narrow" pitchFamily="34" charset="0"/>
              </a:rPr>
              <a:t>BAP2BMD di Setda Daerah</a:t>
            </a:r>
            <a:r>
              <a:rPr lang="id-ID" sz="2200" dirty="0">
                <a:latin typeface="Arial Narrow" pitchFamily="34" charset="0"/>
              </a:rPr>
              <a:t> </a:t>
            </a:r>
            <a:r>
              <a:rPr lang="en-US" sz="2200" dirty="0" err="1">
                <a:latin typeface="Arial Narrow" pitchFamily="34" charset="0"/>
              </a:rPr>
              <a:t>selaku</a:t>
            </a:r>
            <a:r>
              <a:rPr lang="en-US" sz="2200" dirty="0">
                <a:latin typeface="Arial Narrow" pitchFamily="34" charset="0"/>
              </a:rPr>
              <a:t> </a:t>
            </a:r>
            <a:r>
              <a:rPr lang="id-ID" sz="2200" dirty="0">
                <a:latin typeface="Arial Narrow" pitchFamily="34" charset="0"/>
              </a:rPr>
              <a:t>Pejabat Penatausahaan </a:t>
            </a:r>
            <a:r>
              <a:rPr lang="en-US" sz="2200" dirty="0" err="1">
                <a:latin typeface="Arial Narrow" pitchFamily="34" charset="0"/>
              </a:rPr>
              <a:t>Barang</a:t>
            </a:r>
            <a:endParaRPr lang="id-ID" sz="2200" dirty="0">
              <a:latin typeface="Arial Narrow" pitchFamily="34" charset="0"/>
            </a:endParaRPr>
          </a:p>
          <a:p>
            <a:pPr algn="just"/>
            <a:r>
              <a:rPr lang="en-US" sz="2200" b="1" dirty="0" err="1">
                <a:latin typeface="Arial Narrow" pitchFamily="34" charset="0"/>
              </a:rPr>
              <a:t>Pengurus</a:t>
            </a:r>
            <a:r>
              <a:rPr lang="en-US" sz="2200" b="1" dirty="0">
                <a:latin typeface="Arial Narrow" pitchFamily="34" charset="0"/>
              </a:rPr>
              <a:t> </a:t>
            </a:r>
            <a:r>
              <a:rPr lang="en-US" sz="2200" b="1" dirty="0" err="1">
                <a:latin typeface="Arial Narrow" pitchFamily="34" charset="0"/>
              </a:rPr>
              <a:t>Barang</a:t>
            </a:r>
            <a:r>
              <a:rPr lang="en-US" sz="2200" b="1" dirty="0">
                <a:latin typeface="Arial Narrow" pitchFamily="34" charset="0"/>
              </a:rPr>
              <a:t> </a:t>
            </a:r>
            <a:r>
              <a:rPr lang="en-US" sz="2200" b="1" dirty="0" err="1">
                <a:latin typeface="Arial Narrow" pitchFamily="34" charset="0"/>
              </a:rPr>
              <a:t>Pengelola</a:t>
            </a:r>
            <a:r>
              <a:rPr lang="en-US" sz="2200" b="1" dirty="0">
                <a:latin typeface="Arial Narrow" pitchFamily="34" charset="0"/>
              </a:rPr>
              <a:t> </a:t>
            </a:r>
            <a:r>
              <a:rPr lang="id-ID" sz="2200" dirty="0">
                <a:latin typeface="Arial Narrow" pitchFamily="34" charset="0"/>
              </a:rPr>
              <a:t>pada BAP2BMD di Sekretariat Daerah</a:t>
            </a:r>
          </a:p>
          <a:p>
            <a:pPr algn="just"/>
            <a:r>
              <a:rPr lang="en-US" sz="2200" b="1" dirty="0" err="1">
                <a:latin typeface="Arial Narrow" pitchFamily="34" charset="0"/>
              </a:rPr>
              <a:t>Kepala</a:t>
            </a:r>
            <a:r>
              <a:rPr lang="en-US" sz="2200" b="1" dirty="0">
                <a:latin typeface="Arial Narrow" pitchFamily="34" charset="0"/>
              </a:rPr>
              <a:t> </a:t>
            </a:r>
            <a:r>
              <a:rPr lang="id-ID" sz="2200" b="1" dirty="0">
                <a:latin typeface="Arial Narrow" pitchFamily="34" charset="0"/>
              </a:rPr>
              <a:t>Dinas Pendidikan</a:t>
            </a:r>
            <a:r>
              <a:rPr lang="id-ID" sz="2200" dirty="0">
                <a:latin typeface="Arial Narrow" pitchFamily="34" charset="0"/>
              </a:rPr>
              <a:t> </a:t>
            </a:r>
            <a:r>
              <a:rPr lang="en-US" sz="2200" dirty="0" err="1">
                <a:latin typeface="Arial Narrow" pitchFamily="34" charset="0"/>
              </a:rPr>
              <a:t>selaku</a:t>
            </a:r>
            <a:r>
              <a:rPr lang="en-US" sz="2200" dirty="0">
                <a:latin typeface="Arial Narrow" pitchFamily="34" charset="0"/>
              </a:rPr>
              <a:t> </a:t>
            </a:r>
            <a:r>
              <a:rPr lang="en-US" sz="2200" dirty="0" err="1">
                <a:latin typeface="Arial Narrow" pitchFamily="34" charset="0"/>
              </a:rPr>
              <a:t>Pengguna</a:t>
            </a:r>
            <a:r>
              <a:rPr lang="en-US" sz="2200" dirty="0">
                <a:latin typeface="Arial Narrow" pitchFamily="34" charset="0"/>
              </a:rPr>
              <a:t> </a:t>
            </a:r>
            <a:r>
              <a:rPr lang="en-US" sz="2200" dirty="0" err="1">
                <a:latin typeface="Arial Narrow" pitchFamily="34" charset="0"/>
              </a:rPr>
              <a:t>Barang</a:t>
            </a:r>
            <a:endParaRPr lang="id-ID" sz="2200" dirty="0">
              <a:latin typeface="Arial Narrow" pitchFamily="34" charset="0"/>
            </a:endParaRPr>
          </a:p>
          <a:p>
            <a:pPr algn="just"/>
            <a:r>
              <a:rPr lang="id-ID" sz="2200" b="1" dirty="0">
                <a:latin typeface="Arial Narrow" pitchFamily="34" charset="0"/>
              </a:rPr>
              <a:t>Sekretaris / Kepala UPTD </a:t>
            </a:r>
            <a:r>
              <a:rPr lang="id-ID" sz="2200" dirty="0">
                <a:latin typeface="Arial Narrow" pitchFamily="34" charset="0"/>
              </a:rPr>
              <a:t>selaku </a:t>
            </a:r>
            <a:r>
              <a:rPr lang="en-US" sz="2200" dirty="0">
                <a:latin typeface="Arial Narrow" pitchFamily="34" charset="0"/>
              </a:rPr>
              <a:t>K</a:t>
            </a:r>
            <a:r>
              <a:rPr lang="id-ID" sz="2200" dirty="0">
                <a:latin typeface="Arial Narrow" pitchFamily="34" charset="0"/>
              </a:rPr>
              <a:t>uasa </a:t>
            </a:r>
            <a:r>
              <a:rPr lang="en-US" sz="2200" dirty="0">
                <a:latin typeface="Arial Narrow" pitchFamily="34" charset="0"/>
              </a:rPr>
              <a:t>P</a:t>
            </a:r>
            <a:r>
              <a:rPr lang="id-ID" sz="2200" dirty="0">
                <a:latin typeface="Arial Narrow" pitchFamily="34" charset="0"/>
              </a:rPr>
              <a:t>engguna </a:t>
            </a:r>
            <a:r>
              <a:rPr lang="en-US" sz="2200" dirty="0" err="1">
                <a:latin typeface="Arial Narrow" pitchFamily="34" charset="0"/>
              </a:rPr>
              <a:t>Barang</a:t>
            </a:r>
            <a:endParaRPr lang="id-ID" sz="2200" dirty="0">
              <a:latin typeface="Arial Narrow" pitchFamily="34" charset="0"/>
            </a:endParaRPr>
          </a:p>
          <a:p>
            <a:pPr lvl="0" algn="just"/>
            <a:r>
              <a:rPr lang="id-ID" sz="2200" b="1" dirty="0">
                <a:latin typeface="Arial Narrow" pitchFamily="34" charset="0"/>
              </a:rPr>
              <a:t>Kasubag Umum dan Perlengkapan </a:t>
            </a:r>
            <a:r>
              <a:rPr lang="id-ID" sz="2200" dirty="0">
                <a:latin typeface="Arial Narrow" pitchFamily="34" charset="0"/>
              </a:rPr>
              <a:t>selaku </a:t>
            </a:r>
            <a:r>
              <a:rPr lang="en-US" sz="2200" dirty="0">
                <a:latin typeface="Arial Narrow" pitchFamily="34" charset="0"/>
              </a:rPr>
              <a:t>P</a:t>
            </a:r>
            <a:r>
              <a:rPr lang="id-ID" sz="2200" dirty="0">
                <a:latin typeface="Arial Narrow" pitchFamily="34" charset="0"/>
              </a:rPr>
              <a:t>ejabat </a:t>
            </a:r>
            <a:r>
              <a:rPr lang="en-US" sz="2200" dirty="0" err="1">
                <a:latin typeface="Arial Narrow" pitchFamily="34" charset="0"/>
              </a:rPr>
              <a:t>Penatausahaan</a:t>
            </a:r>
            <a:r>
              <a:rPr lang="en-US" sz="2200" dirty="0">
                <a:latin typeface="Arial Narrow" pitchFamily="34" charset="0"/>
              </a:rPr>
              <a:t> P</a:t>
            </a:r>
            <a:r>
              <a:rPr lang="id-ID" sz="2200" dirty="0">
                <a:latin typeface="Arial Narrow" pitchFamily="34" charset="0"/>
              </a:rPr>
              <a:t>engguna </a:t>
            </a:r>
            <a:r>
              <a:rPr lang="en-US" sz="2200" dirty="0" err="1">
                <a:latin typeface="Arial Narrow" pitchFamily="34" charset="0"/>
              </a:rPr>
              <a:t>Barang</a:t>
            </a:r>
            <a:r>
              <a:rPr lang="id-ID" sz="2200" dirty="0">
                <a:latin typeface="Arial Narrow" pitchFamily="34" charset="0"/>
              </a:rPr>
              <a:t>.</a:t>
            </a:r>
          </a:p>
          <a:p>
            <a:pPr lvl="0" algn="just"/>
            <a:r>
              <a:rPr lang="en-US" sz="2200" b="1" dirty="0" err="1">
                <a:latin typeface="Arial Narrow" pitchFamily="34" charset="0"/>
              </a:rPr>
              <a:t>Pengurus</a:t>
            </a:r>
            <a:r>
              <a:rPr lang="en-US" sz="2200" b="1" dirty="0">
                <a:latin typeface="Arial Narrow" pitchFamily="34" charset="0"/>
              </a:rPr>
              <a:t> </a:t>
            </a:r>
            <a:r>
              <a:rPr lang="en-US" sz="2200" b="1" dirty="0" err="1">
                <a:latin typeface="Arial Narrow" pitchFamily="34" charset="0"/>
              </a:rPr>
              <a:t>Barang</a:t>
            </a:r>
            <a:r>
              <a:rPr lang="en-US" sz="2200" b="1" dirty="0">
                <a:latin typeface="Arial Narrow" pitchFamily="34" charset="0"/>
              </a:rPr>
              <a:t>  </a:t>
            </a:r>
            <a:r>
              <a:rPr lang="en-US" sz="2200" b="1" dirty="0" err="1">
                <a:latin typeface="Arial Narrow" pitchFamily="34" charset="0"/>
              </a:rPr>
              <a:t>Pengguna</a:t>
            </a:r>
            <a:r>
              <a:rPr lang="id-ID" sz="2200" b="1" dirty="0">
                <a:latin typeface="Arial Narrow" pitchFamily="34" charset="0"/>
              </a:rPr>
              <a:t> </a:t>
            </a:r>
            <a:r>
              <a:rPr lang="id-ID" sz="2200" dirty="0">
                <a:latin typeface="Arial Narrow" pitchFamily="34" charset="0"/>
              </a:rPr>
              <a:t>pada OPD Dinas Pendidikan</a:t>
            </a:r>
          </a:p>
          <a:p>
            <a:pPr lvl="0" algn="just"/>
            <a:r>
              <a:rPr lang="en-US" sz="2200" b="1" dirty="0" err="1">
                <a:latin typeface="Arial Narrow" pitchFamily="34" charset="0"/>
              </a:rPr>
              <a:t>Pengurus</a:t>
            </a:r>
            <a:r>
              <a:rPr lang="en-US" sz="2200" b="1" dirty="0">
                <a:latin typeface="Arial Narrow" pitchFamily="34" charset="0"/>
              </a:rPr>
              <a:t> </a:t>
            </a:r>
            <a:r>
              <a:rPr lang="en-US" sz="2200" b="1" dirty="0" err="1">
                <a:latin typeface="Arial Narrow" pitchFamily="34" charset="0"/>
              </a:rPr>
              <a:t>Barang</a:t>
            </a:r>
            <a:r>
              <a:rPr lang="en-US" sz="2200" b="1" dirty="0">
                <a:latin typeface="Arial Narrow" pitchFamily="34" charset="0"/>
              </a:rPr>
              <a:t>  </a:t>
            </a:r>
            <a:r>
              <a:rPr lang="en-US" sz="2200" b="1" dirty="0" err="1">
                <a:latin typeface="Arial Narrow" pitchFamily="34" charset="0"/>
              </a:rPr>
              <a:t>Pembantu</a:t>
            </a:r>
            <a:r>
              <a:rPr lang="en-US" sz="2200" dirty="0">
                <a:latin typeface="Arial Narrow" pitchFamily="34" charset="0"/>
              </a:rPr>
              <a:t> </a:t>
            </a:r>
            <a:r>
              <a:rPr lang="id-ID" sz="2200" dirty="0">
                <a:latin typeface="Arial Narrow" pitchFamily="34" charset="0"/>
              </a:rPr>
              <a:t>pada UPTD / Sekolah</a:t>
            </a:r>
          </a:p>
          <a:p>
            <a:pPr algn="just"/>
            <a:endParaRPr lang="id-ID" sz="2400" dirty="0">
              <a:latin typeface="Arial Narrow" pitchFamily="34" charset="0"/>
            </a:endParaRPr>
          </a:p>
        </p:txBody>
      </p:sp>
    </p:spTree>
    <p:extLst>
      <p:ext uri="{BB962C8B-B14F-4D97-AF65-F5344CB8AC3E}">
        <p14:creationId xmlns:p14="http://schemas.microsoft.com/office/powerpoint/2010/main" val="285069772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1000"/>
                                        <p:tgtEl>
                                          <p:spTgt spid="3">
                                            <p:txEl>
                                              <p:pRg st="6" end="6"/>
                                            </p:txEl>
                                          </p:spTgt>
                                        </p:tgtEl>
                                      </p:cBhvr>
                                    </p:animEffect>
                                    <p:anim calcmode="lin" valueType="num">
                                      <p:cBhvr>
                                        <p:cTn id="3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1000"/>
                                        <p:tgtEl>
                                          <p:spTgt spid="3">
                                            <p:txEl>
                                              <p:pRg st="8" end="8"/>
                                            </p:txEl>
                                          </p:spTgt>
                                        </p:tgtEl>
                                      </p:cBhvr>
                                    </p:animEffect>
                                    <p:anim calcmode="lin" valueType="num">
                                      <p:cBhvr>
                                        <p:cTn id="4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667501" cy="628650"/>
          </a:xfrm>
        </p:spPr>
        <p:txBody>
          <a:bodyPr>
            <a:normAutofit fontScale="90000"/>
          </a:bodyPr>
          <a:lstStyle/>
          <a:p>
            <a:r>
              <a:rPr lang="en-ID" b="1" dirty="0">
                <a:solidFill>
                  <a:srgbClr val="0000FF"/>
                </a:solidFill>
              </a:rPr>
              <a:t>DATA ASET DINAS PENDIDIKAN</a:t>
            </a:r>
            <a:endParaRPr lang="en-US" b="1" dirty="0">
              <a:solidFill>
                <a:srgbClr val="0000FF"/>
              </a:solidFill>
            </a:endParaRPr>
          </a:p>
        </p:txBody>
      </p:sp>
      <p:sp>
        <p:nvSpPr>
          <p:cNvPr id="5" name="Content Placeholder 4"/>
          <p:cNvSpPr>
            <a:spLocks noGrp="1"/>
          </p:cNvSpPr>
          <p:nvPr>
            <p:ph idx="1"/>
          </p:nvPr>
        </p:nvSpPr>
        <p:spPr/>
        <p:txBody>
          <a:bodyPr/>
          <a:lstStyle/>
          <a:p>
            <a:endParaRPr lang="en-US"/>
          </a:p>
        </p:txBody>
      </p:sp>
      <p:pic>
        <p:nvPicPr>
          <p:cNvPr id="6" name="Picture 5"/>
          <p:cNvPicPr>
            <a:picLocks noChangeAspect="1"/>
          </p:cNvPicPr>
          <p:nvPr/>
        </p:nvPicPr>
        <p:blipFill rotWithShape="1">
          <a:blip r:embed="rId2"/>
          <a:srcRect l="2480" t="15855" r="30147" b="13247"/>
          <a:stretch/>
        </p:blipFill>
        <p:spPr>
          <a:xfrm>
            <a:off x="295275" y="1376626"/>
            <a:ext cx="8657802" cy="5176573"/>
          </a:xfrm>
          <a:prstGeom prst="rect">
            <a:avLst/>
          </a:prstGeom>
        </p:spPr>
      </p:pic>
    </p:spTree>
    <p:extLst>
      <p:ext uri="{BB962C8B-B14F-4D97-AF65-F5344CB8AC3E}">
        <p14:creationId xmlns:p14="http://schemas.microsoft.com/office/powerpoint/2010/main" val="312249202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2400" b="1" dirty="0">
                <a:solidFill>
                  <a:srgbClr val="C00000"/>
                </a:solidFill>
              </a:rPr>
              <a:t>TEMUAN BPK ATAS LAPORAN KEUANGAN PEMDA PROV. SUMATERA BARAT</a:t>
            </a:r>
            <a:br>
              <a:rPr lang="id-ID" sz="2400" b="1" dirty="0">
                <a:solidFill>
                  <a:srgbClr val="C00000"/>
                </a:solidFill>
              </a:rPr>
            </a:br>
            <a:r>
              <a:rPr lang="id-ID" sz="2400" b="1" dirty="0">
                <a:solidFill>
                  <a:srgbClr val="C00000"/>
                </a:solidFill>
              </a:rPr>
              <a:t>Khusus sekolah SMA/ SMK/ SLB Negeri (1)</a:t>
            </a:r>
            <a:endParaRPr lang="en-US" sz="2400" b="1" dirty="0">
              <a:solidFill>
                <a:srgbClr val="C00000"/>
              </a:solidFill>
            </a:endParaRPr>
          </a:p>
        </p:txBody>
      </p:sp>
      <p:sp>
        <p:nvSpPr>
          <p:cNvPr id="5" name="Content Placeholder 4"/>
          <p:cNvSpPr>
            <a:spLocks noGrp="1"/>
          </p:cNvSpPr>
          <p:nvPr>
            <p:ph idx="1"/>
          </p:nvPr>
        </p:nvSpPr>
        <p:spPr>
          <a:xfrm>
            <a:off x="609598" y="1857374"/>
            <a:ext cx="7648577" cy="4581525"/>
          </a:xfrm>
        </p:spPr>
        <p:txBody>
          <a:bodyPr>
            <a:normAutofit/>
          </a:bodyPr>
          <a:lstStyle/>
          <a:p>
            <a:endParaRPr lang="id-ID" b="1" dirty="0"/>
          </a:p>
          <a:p>
            <a:r>
              <a:rPr lang="id-ID" sz="2400" b="1" dirty="0"/>
              <a:t>TEMUAN PEMERIKSAAN BPK :</a:t>
            </a:r>
          </a:p>
          <a:p>
            <a:pPr marL="0" indent="0">
              <a:buNone/>
            </a:pPr>
            <a:r>
              <a:rPr lang="id-ID" sz="2400" b="1" i="1" dirty="0"/>
              <a:t>“ </a:t>
            </a:r>
            <a:r>
              <a:rPr lang="it-IT" sz="2400" b="1" i="1" dirty="0"/>
              <a:t>Pencatatan dan penatausahaan aset tetap SLB </a:t>
            </a:r>
            <a:r>
              <a:rPr lang="id-ID" sz="2400" b="1" i="1" dirty="0"/>
              <a:t>N</a:t>
            </a:r>
            <a:r>
              <a:rPr lang="it-IT" sz="2400" b="1" i="1" dirty="0"/>
              <a:t>egeri/</a:t>
            </a:r>
            <a:r>
              <a:rPr lang="id-ID" sz="2400" b="1" i="1" dirty="0"/>
              <a:t> </a:t>
            </a:r>
            <a:r>
              <a:rPr lang="it-IT" sz="2400" b="1" i="1" dirty="0"/>
              <a:t>SMA Negeri/</a:t>
            </a:r>
            <a:r>
              <a:rPr lang="id-ID" sz="2400" b="1" i="1" dirty="0"/>
              <a:t> </a:t>
            </a:r>
            <a:r>
              <a:rPr lang="it-IT" sz="2400" b="1" i="1" dirty="0"/>
              <a:t>SMK Negeri belum sesuai SAP</a:t>
            </a:r>
            <a:r>
              <a:rPr lang="id-ID" sz="2400" b="1" i="1" dirty="0"/>
              <a:t>.”</a:t>
            </a:r>
          </a:p>
          <a:p>
            <a:pPr marL="0" indent="0">
              <a:buNone/>
            </a:pPr>
            <a:r>
              <a:rPr lang="id-ID" i="1" dirty="0"/>
              <a:t>*( Standar Akuntansi Pemerintahan )</a:t>
            </a:r>
          </a:p>
          <a:p>
            <a:pPr marL="0" indent="0">
              <a:buNone/>
            </a:pPr>
            <a:endParaRPr lang="id-ID" i="1" dirty="0"/>
          </a:p>
          <a:p>
            <a:pPr marL="0" indent="0">
              <a:buNone/>
            </a:pPr>
            <a:r>
              <a:rPr lang="id-ID" sz="2000" dirty="0"/>
              <a:t> 1) Aset Tetap Tanah</a:t>
            </a:r>
          </a:p>
          <a:p>
            <a:pPr marL="457200" indent="-457200">
              <a:buFont typeface="+mj-lt"/>
              <a:buAutoNum type="alphaLcPeriod"/>
            </a:pPr>
            <a:r>
              <a:rPr lang="id-ID" sz="2000" dirty="0"/>
              <a:t>T</a:t>
            </a:r>
            <a:r>
              <a:rPr lang="en-US" sz="2000" dirty="0" err="1"/>
              <a:t>idak</a:t>
            </a:r>
            <a:r>
              <a:rPr lang="en-US" sz="2000" dirty="0"/>
              <a:t> </a:t>
            </a:r>
            <a:r>
              <a:rPr lang="en-US" sz="2000" dirty="0" err="1"/>
              <a:t>terdapat</a:t>
            </a:r>
            <a:r>
              <a:rPr lang="en-US" sz="2000" dirty="0"/>
              <a:t> </a:t>
            </a:r>
            <a:r>
              <a:rPr lang="en-US" sz="2000" dirty="0" err="1"/>
              <a:t>aset</a:t>
            </a:r>
            <a:r>
              <a:rPr lang="en-US" sz="2000" dirty="0"/>
              <a:t> </a:t>
            </a:r>
            <a:r>
              <a:rPr lang="en-US" sz="2000" dirty="0" err="1"/>
              <a:t>tetap</a:t>
            </a:r>
            <a:r>
              <a:rPr lang="en-US" sz="2000" dirty="0"/>
              <a:t> </a:t>
            </a:r>
            <a:r>
              <a:rPr lang="en-US" sz="2000" dirty="0" err="1"/>
              <a:t>tanah</a:t>
            </a:r>
            <a:r>
              <a:rPr lang="en-US" sz="2000" dirty="0"/>
              <a:t> di KIB A </a:t>
            </a:r>
            <a:r>
              <a:rPr lang="en-US" sz="2000" dirty="0" err="1"/>
              <a:t>pada</a:t>
            </a:r>
            <a:r>
              <a:rPr lang="en-US" sz="2000" dirty="0"/>
              <a:t> 34 SLB </a:t>
            </a:r>
            <a:r>
              <a:rPr lang="id-ID" sz="2000" dirty="0"/>
              <a:t>N</a:t>
            </a:r>
            <a:r>
              <a:rPr lang="en-US" sz="2000" dirty="0" err="1"/>
              <a:t>egeri</a:t>
            </a:r>
            <a:r>
              <a:rPr lang="en-US" sz="2000" dirty="0"/>
              <a:t>/ SMA </a:t>
            </a:r>
            <a:r>
              <a:rPr lang="en-US" sz="2000" dirty="0" err="1"/>
              <a:t>Negeri</a:t>
            </a:r>
            <a:r>
              <a:rPr lang="en-US" sz="2000" dirty="0"/>
              <a:t>/ </a:t>
            </a:r>
            <a:r>
              <a:rPr lang="id-ID" sz="2000" dirty="0"/>
              <a:t>SMK Negeri</a:t>
            </a:r>
          </a:p>
          <a:p>
            <a:pPr marL="457200" indent="-457200">
              <a:buFont typeface="+mj-lt"/>
              <a:buAutoNum type="alphaLcPeriod"/>
            </a:pPr>
            <a:r>
              <a:rPr lang="id-ID" sz="2000"/>
              <a:t>16 SLB </a:t>
            </a:r>
            <a:r>
              <a:rPr lang="en-US" sz="2000"/>
              <a:t>Negeri</a:t>
            </a:r>
            <a:r>
              <a:rPr lang="en-US" sz="2000" dirty="0"/>
              <a:t>/ SMA </a:t>
            </a:r>
            <a:r>
              <a:rPr lang="en-US" sz="2000" dirty="0" err="1"/>
              <a:t>Negeri</a:t>
            </a:r>
            <a:r>
              <a:rPr lang="en-US" sz="2000" dirty="0"/>
              <a:t>/ SMK </a:t>
            </a:r>
            <a:r>
              <a:rPr lang="en-US" sz="2000" dirty="0" err="1"/>
              <a:t>Negeri</a:t>
            </a:r>
            <a:r>
              <a:rPr lang="en-US" sz="2000" dirty="0"/>
              <a:t> yang </a:t>
            </a:r>
            <a:r>
              <a:rPr lang="en-US" sz="2000" dirty="0" err="1"/>
              <a:t>mencantumkan</a:t>
            </a:r>
            <a:r>
              <a:rPr lang="en-US" sz="2000" dirty="0"/>
              <a:t> </a:t>
            </a:r>
            <a:r>
              <a:rPr lang="en-US" sz="2000" dirty="0" err="1"/>
              <a:t>aset</a:t>
            </a:r>
            <a:r>
              <a:rPr lang="en-US" sz="2000" dirty="0"/>
              <a:t> </a:t>
            </a:r>
            <a:r>
              <a:rPr lang="en-US" sz="2000" dirty="0" err="1"/>
              <a:t>tetap</a:t>
            </a:r>
            <a:r>
              <a:rPr lang="en-US" sz="2000" dirty="0"/>
              <a:t> </a:t>
            </a:r>
            <a:r>
              <a:rPr lang="en-US" sz="2000" dirty="0" err="1"/>
              <a:t>tanah</a:t>
            </a:r>
            <a:r>
              <a:rPr lang="en-US" sz="2000" dirty="0"/>
              <a:t> </a:t>
            </a:r>
            <a:r>
              <a:rPr lang="en-US" sz="2000" dirty="0" err="1"/>
              <a:t>dengan</a:t>
            </a:r>
            <a:r>
              <a:rPr lang="en-US" sz="2000" dirty="0"/>
              <a:t> </a:t>
            </a:r>
            <a:r>
              <a:rPr lang="en-US" sz="2000" dirty="0" err="1"/>
              <a:t>nilai</a:t>
            </a:r>
            <a:r>
              <a:rPr lang="en-US" sz="2000" dirty="0"/>
              <a:t> </a:t>
            </a:r>
            <a:r>
              <a:rPr lang="en-US" sz="2000" dirty="0" err="1"/>
              <a:t>Rp</a:t>
            </a:r>
            <a:r>
              <a:rPr lang="id-ID" sz="2000" dirty="0"/>
              <a:t> </a:t>
            </a:r>
            <a:r>
              <a:rPr lang="en-US" sz="2000" dirty="0"/>
              <a:t>0,00 </a:t>
            </a:r>
          </a:p>
          <a:p>
            <a:pPr marL="0" indent="0">
              <a:buNone/>
            </a:pPr>
            <a:endParaRPr lang="en-US" sz="2000" dirty="0"/>
          </a:p>
        </p:txBody>
      </p:sp>
    </p:spTree>
    <p:extLst>
      <p:ext uri="{BB962C8B-B14F-4D97-AF65-F5344CB8AC3E}">
        <p14:creationId xmlns:p14="http://schemas.microsoft.com/office/powerpoint/2010/main" val="98883504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anim calcmode="lin" valueType="num">
                                      <p:cBhvr additive="base">
                                        <p:cTn id="2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 calcmode="lin" valueType="num">
                                      <p:cBhvr additive="base">
                                        <p:cTn id="31"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 calcmode="lin" valueType="num">
                                      <p:cBhvr additive="base">
                                        <p:cTn id="37"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609600"/>
            <a:ext cx="6347713" cy="1320800"/>
          </a:xfrm>
        </p:spPr>
        <p:txBody>
          <a:bodyPr>
            <a:normAutofit/>
          </a:bodyPr>
          <a:lstStyle/>
          <a:p>
            <a:r>
              <a:rPr lang="id-ID" sz="2400" b="1" dirty="0">
                <a:solidFill>
                  <a:srgbClr val="C00000"/>
                </a:solidFill>
              </a:rPr>
              <a:t>TEMUAN BPK ATAS LAPORAN KEUANGAN PEMDA PROV. SUMATERA BARAT</a:t>
            </a:r>
            <a:br>
              <a:rPr lang="id-ID" sz="2400" b="1" dirty="0">
                <a:solidFill>
                  <a:srgbClr val="C00000"/>
                </a:solidFill>
              </a:rPr>
            </a:br>
            <a:r>
              <a:rPr lang="id-ID" sz="2400" b="1" dirty="0">
                <a:solidFill>
                  <a:srgbClr val="C00000"/>
                </a:solidFill>
              </a:rPr>
              <a:t>Khusus sekolah SMA/ SMK/ SLB Negeri (2)</a:t>
            </a:r>
            <a:endParaRPr lang="en-US" sz="2400" b="1" dirty="0">
              <a:solidFill>
                <a:srgbClr val="C00000"/>
              </a:solidFill>
            </a:endParaRPr>
          </a:p>
        </p:txBody>
      </p:sp>
      <p:sp>
        <p:nvSpPr>
          <p:cNvPr id="5" name="Content Placeholder 4"/>
          <p:cNvSpPr>
            <a:spLocks noGrp="1"/>
          </p:cNvSpPr>
          <p:nvPr>
            <p:ph idx="1"/>
          </p:nvPr>
        </p:nvSpPr>
        <p:spPr>
          <a:xfrm>
            <a:off x="609599" y="1857374"/>
            <a:ext cx="7572376" cy="4924426"/>
          </a:xfrm>
        </p:spPr>
        <p:txBody>
          <a:bodyPr>
            <a:normAutofit/>
          </a:bodyPr>
          <a:lstStyle/>
          <a:p>
            <a:pPr marL="0" indent="0">
              <a:buNone/>
            </a:pPr>
            <a:r>
              <a:rPr lang="fi-FI" b="1" dirty="0"/>
              <a:t>2) Aset</a:t>
            </a:r>
            <a:r>
              <a:rPr lang="id-ID" b="1" dirty="0"/>
              <a:t> </a:t>
            </a:r>
            <a:r>
              <a:rPr lang="fi-FI" b="1" dirty="0"/>
              <a:t>Tetap Peralatan dan Mesin </a:t>
            </a:r>
            <a:endParaRPr lang="fi-FI" dirty="0"/>
          </a:p>
          <a:p>
            <a:pPr>
              <a:buFont typeface="+mj-lt"/>
              <a:buAutoNum type="alphaLcPeriod"/>
            </a:pPr>
            <a:r>
              <a:rPr lang="en-US" sz="2000" dirty="0" err="1"/>
              <a:t>Kartu</a:t>
            </a:r>
            <a:r>
              <a:rPr lang="en-US" sz="2000" dirty="0"/>
              <a:t> </a:t>
            </a:r>
            <a:r>
              <a:rPr lang="en-US" sz="2000" dirty="0" err="1"/>
              <a:t>Inventaris</a:t>
            </a:r>
            <a:r>
              <a:rPr lang="en-US" sz="2000" dirty="0"/>
              <a:t> </a:t>
            </a:r>
            <a:r>
              <a:rPr lang="en-US" sz="2000" dirty="0" err="1"/>
              <a:t>Ruangan</a:t>
            </a:r>
            <a:r>
              <a:rPr lang="en-US" sz="2000" dirty="0"/>
              <a:t> </a:t>
            </a:r>
            <a:r>
              <a:rPr lang="en-US" sz="2000" dirty="0" err="1"/>
              <a:t>tidak</a:t>
            </a:r>
            <a:r>
              <a:rPr lang="en-US" sz="2000" dirty="0"/>
              <a:t> </a:t>
            </a:r>
            <a:r>
              <a:rPr lang="en-US" sz="2000" dirty="0" err="1"/>
              <a:t>dibuat</a:t>
            </a:r>
            <a:r>
              <a:rPr lang="en-US" sz="2000" dirty="0"/>
              <a:t> </a:t>
            </a:r>
            <a:r>
              <a:rPr lang="en-US" sz="2000" dirty="0" err="1"/>
              <a:t>atau</a:t>
            </a:r>
            <a:r>
              <a:rPr lang="en-US" sz="2000" dirty="0"/>
              <a:t> </a:t>
            </a:r>
            <a:r>
              <a:rPr lang="en-US" sz="2000" dirty="0" err="1"/>
              <a:t>belum</a:t>
            </a:r>
            <a:r>
              <a:rPr lang="id-ID" sz="2000" dirty="0"/>
              <a:t> 			   d</a:t>
            </a:r>
            <a:r>
              <a:rPr lang="en-US" sz="2000" dirty="0" err="1"/>
              <a:t>iperbaharui</a:t>
            </a:r>
            <a:r>
              <a:rPr lang="en-US" sz="2000" dirty="0"/>
              <a:t> </a:t>
            </a:r>
            <a:r>
              <a:rPr lang="en-US" sz="2000" dirty="0" err="1"/>
              <a:t>sesuai</a:t>
            </a:r>
            <a:r>
              <a:rPr lang="en-US" sz="2000" dirty="0"/>
              <a:t> </a:t>
            </a:r>
            <a:r>
              <a:rPr lang="en-US" sz="2000" dirty="0" err="1"/>
              <a:t>dengan</a:t>
            </a:r>
            <a:r>
              <a:rPr lang="en-US" sz="2000" dirty="0"/>
              <a:t> </a:t>
            </a:r>
            <a:r>
              <a:rPr lang="en-US" sz="2000" dirty="0" err="1"/>
              <a:t>kondisi</a:t>
            </a:r>
            <a:r>
              <a:rPr lang="en-US" sz="2000" dirty="0"/>
              <a:t> </a:t>
            </a:r>
            <a:r>
              <a:rPr lang="en-US" sz="2000" dirty="0" err="1"/>
              <a:t>terkini</a:t>
            </a:r>
            <a:r>
              <a:rPr lang="en-US" sz="2000" dirty="0"/>
              <a:t>; </a:t>
            </a:r>
          </a:p>
          <a:p>
            <a:pPr>
              <a:buFont typeface="+mj-lt"/>
              <a:buAutoNum type="alphaLcPeriod"/>
            </a:pPr>
            <a:r>
              <a:rPr lang="en-US" sz="2000" dirty="0" err="1"/>
              <a:t>Belum</a:t>
            </a:r>
            <a:r>
              <a:rPr lang="en-US" sz="2000" dirty="0"/>
              <a:t> </a:t>
            </a:r>
            <a:r>
              <a:rPr lang="en-US" sz="2000" dirty="0" err="1"/>
              <a:t>seragamnya</a:t>
            </a:r>
            <a:r>
              <a:rPr lang="en-US" sz="2000" dirty="0"/>
              <a:t> </a:t>
            </a:r>
            <a:r>
              <a:rPr lang="en-US" sz="2000" dirty="0" err="1"/>
              <a:t>kode</a:t>
            </a:r>
            <a:r>
              <a:rPr lang="en-US" sz="2000" dirty="0"/>
              <a:t> </a:t>
            </a:r>
            <a:r>
              <a:rPr lang="en-US" sz="2000" dirty="0" err="1"/>
              <a:t>penomoran</a:t>
            </a:r>
            <a:r>
              <a:rPr lang="en-US" sz="2000" dirty="0"/>
              <a:t> yang </a:t>
            </a:r>
            <a:r>
              <a:rPr lang="en-US" sz="2000" dirty="0" err="1"/>
              <a:t>diberikan</a:t>
            </a:r>
            <a:r>
              <a:rPr lang="en-US" sz="2000" dirty="0"/>
              <a:t> </a:t>
            </a:r>
            <a:r>
              <a:rPr lang="en-US" sz="2000" dirty="0" err="1"/>
              <a:t>pada</a:t>
            </a:r>
            <a:r>
              <a:rPr lang="en-US" sz="2000" dirty="0"/>
              <a:t> </a:t>
            </a:r>
            <a:r>
              <a:rPr lang="en-US" sz="2000" dirty="0" err="1"/>
              <a:t>aset</a:t>
            </a:r>
            <a:r>
              <a:rPr lang="en-US" sz="2000" dirty="0"/>
              <a:t> </a:t>
            </a:r>
            <a:r>
              <a:rPr lang="id-ID" sz="2000" dirty="0"/>
              <a:t>          </a:t>
            </a:r>
            <a:r>
              <a:rPr lang="en-US" sz="2000" dirty="0" err="1"/>
              <a:t>tetap</a:t>
            </a:r>
            <a:r>
              <a:rPr lang="en-US" sz="2000" dirty="0"/>
              <a:t> </a:t>
            </a:r>
            <a:r>
              <a:rPr lang="en-US" sz="2000" dirty="0" err="1"/>
              <a:t>peralatan</a:t>
            </a:r>
            <a:r>
              <a:rPr lang="en-US" sz="2000" dirty="0"/>
              <a:t> </a:t>
            </a:r>
            <a:r>
              <a:rPr lang="en-US" sz="2000" dirty="0" err="1"/>
              <a:t>dan</a:t>
            </a:r>
            <a:r>
              <a:rPr lang="en-US" sz="2000" dirty="0"/>
              <a:t> </a:t>
            </a:r>
            <a:r>
              <a:rPr lang="en-US" sz="2000" dirty="0" err="1"/>
              <a:t>mesin</a:t>
            </a:r>
            <a:r>
              <a:rPr lang="en-US" sz="2000" dirty="0"/>
              <a:t>, </a:t>
            </a:r>
            <a:r>
              <a:rPr lang="en-US" sz="2000" dirty="0" err="1"/>
              <a:t>belum</a:t>
            </a:r>
            <a:r>
              <a:rPr lang="en-US" sz="2000" dirty="0"/>
              <a:t> </a:t>
            </a:r>
            <a:r>
              <a:rPr lang="en-US" sz="2000" dirty="0" err="1"/>
              <a:t>disesuaikannya</a:t>
            </a:r>
            <a:r>
              <a:rPr lang="en-US" sz="2000" dirty="0"/>
              <a:t> </a:t>
            </a:r>
            <a:r>
              <a:rPr lang="en-US" sz="2000" dirty="0" err="1"/>
              <a:t>kode</a:t>
            </a:r>
            <a:r>
              <a:rPr lang="en-US" sz="2000" dirty="0"/>
              <a:t> </a:t>
            </a:r>
            <a:r>
              <a:rPr lang="id-ID" sz="2000" dirty="0"/>
              <a:t>   	      </a:t>
            </a:r>
            <a:r>
              <a:rPr lang="en-US" sz="2000" dirty="0" err="1"/>
              <a:t>penomoran</a:t>
            </a:r>
            <a:r>
              <a:rPr lang="en-US" sz="2000" dirty="0"/>
              <a:t> </a:t>
            </a:r>
            <a:r>
              <a:rPr lang="en-US" sz="2000" dirty="0" err="1"/>
              <a:t>barang</a:t>
            </a:r>
            <a:r>
              <a:rPr lang="en-US" sz="2000" dirty="0"/>
              <a:t> </a:t>
            </a:r>
            <a:r>
              <a:rPr lang="en-US" sz="2000" dirty="0" err="1"/>
              <a:t>inventaris</a:t>
            </a:r>
            <a:r>
              <a:rPr lang="en-US" sz="2000" dirty="0"/>
              <a:t> </a:t>
            </a:r>
            <a:r>
              <a:rPr lang="en-US" sz="2000" dirty="0" err="1"/>
              <a:t>menjadi</a:t>
            </a:r>
            <a:r>
              <a:rPr lang="en-US" sz="2000" dirty="0"/>
              <a:t> </a:t>
            </a:r>
            <a:r>
              <a:rPr lang="en-US" sz="2000" dirty="0" err="1"/>
              <a:t>kode</a:t>
            </a:r>
            <a:r>
              <a:rPr lang="en-US" sz="2000" dirty="0"/>
              <a:t> </a:t>
            </a:r>
            <a:r>
              <a:rPr lang="en-US" sz="2000" dirty="0" err="1"/>
              <a:t>penomoran</a:t>
            </a:r>
            <a:r>
              <a:rPr lang="en-US" sz="2000" dirty="0"/>
              <a:t> </a:t>
            </a:r>
            <a:r>
              <a:rPr lang="en-US" sz="2000" dirty="0" err="1"/>
              <a:t>Pem</a:t>
            </a:r>
            <a:r>
              <a:rPr lang="id-ID" sz="2000" dirty="0"/>
              <a:t>prov Sumbar.</a:t>
            </a:r>
            <a:r>
              <a:rPr lang="en-US" sz="2000" dirty="0"/>
              <a:t>; </a:t>
            </a:r>
          </a:p>
          <a:p>
            <a:pPr>
              <a:buFont typeface="+mj-lt"/>
              <a:buAutoNum type="alphaLcPeriod"/>
            </a:pPr>
            <a:r>
              <a:rPr lang="en-US" sz="2000" dirty="0" err="1"/>
              <a:t>Kode</a:t>
            </a:r>
            <a:r>
              <a:rPr lang="en-US" sz="2000" dirty="0"/>
              <a:t>/label </a:t>
            </a:r>
            <a:r>
              <a:rPr lang="en-US" sz="2000" dirty="0" err="1"/>
              <a:t>inventaris</a:t>
            </a:r>
            <a:r>
              <a:rPr lang="en-US" sz="2000" dirty="0"/>
              <a:t> </a:t>
            </a:r>
            <a:r>
              <a:rPr lang="en-US" sz="2000" dirty="0" err="1"/>
              <a:t>barang</a:t>
            </a:r>
            <a:r>
              <a:rPr lang="en-US" sz="2000" dirty="0"/>
              <a:t> </a:t>
            </a:r>
            <a:r>
              <a:rPr lang="en-US" sz="2000" dirty="0" err="1"/>
              <a:t>belum</a:t>
            </a:r>
            <a:r>
              <a:rPr lang="en-US" sz="2000" dirty="0"/>
              <a:t> </a:t>
            </a:r>
            <a:r>
              <a:rPr lang="en-US" sz="2000" dirty="0" err="1"/>
              <a:t>diberikan</a:t>
            </a:r>
            <a:r>
              <a:rPr lang="en-US" sz="2000" dirty="0"/>
              <a:t> </a:t>
            </a:r>
            <a:r>
              <a:rPr lang="en-US" sz="2000" dirty="0" err="1"/>
              <a:t>secara</a:t>
            </a:r>
            <a:r>
              <a:rPr lang="id-ID" sz="2000" dirty="0"/>
              <a:t>    	           </a:t>
            </a:r>
            <a:r>
              <a:rPr lang="en-US" sz="2000" dirty="0" err="1"/>
              <a:t>menyeluruh</a:t>
            </a:r>
            <a:r>
              <a:rPr lang="en-US" sz="2000" dirty="0"/>
              <a:t> </a:t>
            </a:r>
            <a:r>
              <a:rPr lang="en-US" sz="2000" dirty="0" err="1"/>
              <a:t>pada</a:t>
            </a:r>
            <a:r>
              <a:rPr lang="en-US" sz="2000" dirty="0"/>
              <a:t> </a:t>
            </a:r>
            <a:r>
              <a:rPr lang="en-US" sz="2000" dirty="0" err="1"/>
              <a:t>aset</a:t>
            </a:r>
            <a:r>
              <a:rPr lang="en-US" sz="2000" dirty="0"/>
              <a:t> </a:t>
            </a:r>
            <a:r>
              <a:rPr lang="en-US" sz="2000" dirty="0" err="1"/>
              <a:t>tetap</a:t>
            </a:r>
            <a:r>
              <a:rPr lang="en-US" sz="2000" dirty="0"/>
              <a:t> </a:t>
            </a:r>
            <a:r>
              <a:rPr lang="en-US" sz="2000" dirty="0" err="1"/>
              <a:t>peralatan</a:t>
            </a:r>
            <a:r>
              <a:rPr lang="en-US" sz="2000" dirty="0"/>
              <a:t> </a:t>
            </a:r>
            <a:r>
              <a:rPr lang="en-US" sz="2000" dirty="0" err="1"/>
              <a:t>dan</a:t>
            </a:r>
            <a:r>
              <a:rPr lang="en-US" sz="2000" dirty="0"/>
              <a:t> </a:t>
            </a:r>
            <a:r>
              <a:rPr lang="en-US" sz="2000" dirty="0" err="1"/>
              <a:t>mesin</a:t>
            </a:r>
            <a:r>
              <a:rPr lang="en-US" sz="2000" dirty="0"/>
              <a:t>; </a:t>
            </a:r>
          </a:p>
          <a:p>
            <a:pPr>
              <a:buFont typeface="+mj-lt"/>
              <a:buAutoNum type="alphaLcPeriod"/>
            </a:pPr>
            <a:r>
              <a:rPr lang="en-US" sz="2000" dirty="0" err="1"/>
              <a:t>Pengurus</a:t>
            </a:r>
            <a:r>
              <a:rPr lang="en-US" sz="2000" dirty="0"/>
              <a:t> </a:t>
            </a:r>
            <a:r>
              <a:rPr lang="en-US" sz="2000" dirty="0" err="1"/>
              <a:t>barang</a:t>
            </a:r>
            <a:r>
              <a:rPr lang="en-US" sz="2000" dirty="0"/>
              <a:t> </a:t>
            </a:r>
            <a:r>
              <a:rPr lang="en-US" sz="2000" dirty="0" err="1"/>
              <a:t>pembantu</a:t>
            </a:r>
            <a:r>
              <a:rPr lang="en-US" sz="2000" dirty="0"/>
              <a:t> </a:t>
            </a:r>
            <a:r>
              <a:rPr lang="en-US" sz="2000" dirty="0" err="1"/>
              <a:t>belum</a:t>
            </a:r>
            <a:r>
              <a:rPr lang="en-US" sz="2000" dirty="0"/>
              <a:t> </a:t>
            </a:r>
            <a:r>
              <a:rPr lang="en-US" sz="2000" dirty="0" err="1"/>
              <a:t>menginventarisasi</a:t>
            </a:r>
            <a:r>
              <a:rPr lang="en-US" sz="2000" dirty="0"/>
              <a:t> </a:t>
            </a:r>
            <a:r>
              <a:rPr lang="id-ID" sz="2000" dirty="0"/>
              <a:t>	   	  	      </a:t>
            </a:r>
            <a:r>
              <a:rPr lang="en-US" sz="2000" dirty="0" err="1"/>
              <a:t>peralatan</a:t>
            </a:r>
            <a:r>
              <a:rPr lang="en-US" sz="2000" dirty="0"/>
              <a:t> </a:t>
            </a:r>
            <a:r>
              <a:rPr lang="en-US" sz="2000" dirty="0" err="1"/>
              <a:t>dan</a:t>
            </a:r>
            <a:r>
              <a:rPr lang="en-US" sz="2000" dirty="0"/>
              <a:t> </a:t>
            </a:r>
            <a:r>
              <a:rPr lang="en-US" sz="2000" dirty="0" err="1"/>
              <a:t>mesin</a:t>
            </a:r>
            <a:r>
              <a:rPr lang="en-US" sz="2000" dirty="0"/>
              <a:t> </a:t>
            </a:r>
            <a:r>
              <a:rPr lang="en-US" sz="2000" dirty="0" err="1"/>
              <a:t>dengan</a:t>
            </a:r>
            <a:r>
              <a:rPr lang="en-US" sz="2000" dirty="0"/>
              <a:t> </a:t>
            </a:r>
            <a:r>
              <a:rPr lang="en-US" sz="2000" dirty="0" err="1"/>
              <a:t>kondisi</a:t>
            </a:r>
            <a:r>
              <a:rPr lang="en-US" sz="2000" dirty="0"/>
              <a:t> </a:t>
            </a:r>
            <a:r>
              <a:rPr lang="en-US" sz="2000" dirty="0" err="1"/>
              <a:t>rusak</a:t>
            </a:r>
            <a:r>
              <a:rPr lang="en-US" sz="2000" dirty="0"/>
              <a:t> </a:t>
            </a:r>
            <a:r>
              <a:rPr lang="en-US" sz="2000" dirty="0" err="1"/>
              <a:t>berat</a:t>
            </a:r>
            <a:r>
              <a:rPr lang="en-US" sz="2000" dirty="0"/>
              <a:t>, </a:t>
            </a:r>
            <a:r>
              <a:rPr lang="en-US" sz="2000" dirty="0" err="1"/>
              <a:t>untuk</a:t>
            </a:r>
            <a:r>
              <a:rPr lang="en-US" sz="2000" dirty="0"/>
              <a:t> </a:t>
            </a:r>
            <a:r>
              <a:rPr lang="id-ID" sz="2000" dirty="0"/>
              <a:t>    	    </a:t>
            </a:r>
            <a:r>
              <a:rPr lang="en-US" sz="2000" dirty="0" err="1"/>
              <a:t>dipisahkan</a:t>
            </a:r>
            <a:r>
              <a:rPr lang="en-US" sz="2000" dirty="0"/>
              <a:t> </a:t>
            </a:r>
            <a:r>
              <a:rPr lang="en-US" sz="2000" dirty="0" err="1"/>
              <a:t>pencatatan</a:t>
            </a:r>
            <a:r>
              <a:rPr lang="en-US" sz="2000" dirty="0"/>
              <a:t> </a:t>
            </a:r>
            <a:r>
              <a:rPr lang="en-US" sz="2000" dirty="0" err="1"/>
              <a:t>dan</a:t>
            </a:r>
            <a:r>
              <a:rPr lang="en-US" sz="2000" dirty="0"/>
              <a:t> </a:t>
            </a:r>
            <a:r>
              <a:rPr lang="en-US" sz="2000" dirty="0" err="1"/>
              <a:t>penyimpanannya</a:t>
            </a:r>
            <a:r>
              <a:rPr lang="en-US" sz="2000" dirty="0"/>
              <a:t> </a:t>
            </a:r>
            <a:r>
              <a:rPr lang="en-US" sz="2000" dirty="0" err="1"/>
              <a:t>dari</a:t>
            </a:r>
            <a:r>
              <a:rPr lang="en-US" sz="2000" dirty="0"/>
              <a:t> </a:t>
            </a:r>
            <a:r>
              <a:rPr lang="en-US" sz="2000" dirty="0" err="1"/>
              <a:t>barang</a:t>
            </a:r>
            <a:r>
              <a:rPr lang="en-US" sz="2000" dirty="0"/>
              <a:t> </a:t>
            </a:r>
            <a:r>
              <a:rPr lang="id-ID" sz="2000" dirty="0"/>
              <a:t>	    	      </a:t>
            </a:r>
            <a:r>
              <a:rPr lang="en-US" sz="2000" dirty="0" err="1"/>
              <a:t>inventaris</a:t>
            </a:r>
            <a:r>
              <a:rPr lang="en-US" sz="2000" dirty="0"/>
              <a:t> </a:t>
            </a:r>
            <a:r>
              <a:rPr lang="en-US" sz="2000" dirty="0" err="1"/>
              <a:t>dengan</a:t>
            </a:r>
            <a:r>
              <a:rPr lang="en-US" sz="2000" dirty="0"/>
              <a:t> </a:t>
            </a:r>
            <a:r>
              <a:rPr lang="en-US" sz="2000" dirty="0" err="1"/>
              <a:t>kondis</a:t>
            </a:r>
            <a:r>
              <a:rPr lang="id-ID" sz="2000" dirty="0"/>
              <a:t>i </a:t>
            </a:r>
            <a:r>
              <a:rPr lang="en-US" sz="2000" dirty="0" err="1"/>
              <a:t>baik</a:t>
            </a:r>
            <a:r>
              <a:rPr lang="en-US" sz="2000" dirty="0"/>
              <a:t>. </a:t>
            </a:r>
          </a:p>
        </p:txBody>
      </p:sp>
    </p:spTree>
    <p:extLst>
      <p:ext uri="{BB962C8B-B14F-4D97-AF65-F5344CB8AC3E}">
        <p14:creationId xmlns:p14="http://schemas.microsoft.com/office/powerpoint/2010/main" val="99535112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2400" b="1" dirty="0">
                <a:solidFill>
                  <a:srgbClr val="C00000"/>
                </a:solidFill>
              </a:rPr>
              <a:t>TEMUAN BPK ATAS LAPORAN KEUANGAN PEMDA PROV. SUMATERA BARAT</a:t>
            </a:r>
            <a:br>
              <a:rPr lang="id-ID" sz="2400" b="1" dirty="0">
                <a:solidFill>
                  <a:srgbClr val="C00000"/>
                </a:solidFill>
              </a:rPr>
            </a:br>
            <a:r>
              <a:rPr lang="id-ID" sz="2400" b="1" dirty="0">
                <a:solidFill>
                  <a:srgbClr val="C00000"/>
                </a:solidFill>
              </a:rPr>
              <a:t>Khusus sekolah SMA/ SMK/ SLB Negeri (3)</a:t>
            </a:r>
            <a:endParaRPr lang="en-US" sz="2400" b="1" dirty="0">
              <a:solidFill>
                <a:srgbClr val="C00000"/>
              </a:solidFill>
            </a:endParaRPr>
          </a:p>
        </p:txBody>
      </p:sp>
      <p:sp>
        <p:nvSpPr>
          <p:cNvPr id="5" name="Content Placeholder 4"/>
          <p:cNvSpPr>
            <a:spLocks noGrp="1"/>
          </p:cNvSpPr>
          <p:nvPr>
            <p:ph idx="1"/>
          </p:nvPr>
        </p:nvSpPr>
        <p:spPr>
          <a:xfrm>
            <a:off x="609599" y="1857374"/>
            <a:ext cx="7572376" cy="4924426"/>
          </a:xfrm>
        </p:spPr>
        <p:txBody>
          <a:bodyPr>
            <a:normAutofit/>
          </a:bodyPr>
          <a:lstStyle/>
          <a:p>
            <a:pPr marL="0" indent="0">
              <a:buNone/>
            </a:pPr>
            <a:r>
              <a:rPr lang="fi-FI" sz="2000" b="1" dirty="0"/>
              <a:t>3) Aset Tetap Gedung dan Bangunan</a:t>
            </a:r>
          </a:p>
          <a:p>
            <a:pPr>
              <a:buAutoNum type="alphaLcParenR"/>
            </a:pPr>
            <a:r>
              <a:rPr lang="fi-FI" sz="2000" dirty="0"/>
              <a:t>Biaya atribusi (perencanaan, pengawasan, dll) serta kapitalisasi setelah perolehan awal gedung dan bangunan dicatat terpisah dengan gedung dan bangunan induk, sehingga menjadi satu aset tetap baru dengan masa manfaat dan perhitungan penyusutan terpisah. </a:t>
            </a:r>
            <a:endParaRPr lang="id-ID" sz="2000" dirty="0"/>
          </a:p>
          <a:p>
            <a:pPr>
              <a:buAutoNum type="alphaLcParenR"/>
            </a:pPr>
            <a:r>
              <a:rPr lang="fi-FI" sz="2000" dirty="0"/>
              <a:t>Pemberian nama inventaris gedung dan bangunan pada beberapa sekolah dilakukan dengan jenis barang secara umum tidak dengan nama/fungsi/kode spesifik gedung dan bangunan tersebut;</a:t>
            </a:r>
            <a:endParaRPr lang="id-ID" sz="2000" dirty="0"/>
          </a:p>
          <a:p>
            <a:pPr>
              <a:buAutoNum type="alphaLcParenR"/>
            </a:pPr>
            <a:r>
              <a:rPr lang="en-US" sz="2000" dirty="0" err="1"/>
              <a:t>Nomor</a:t>
            </a:r>
            <a:r>
              <a:rPr lang="en-US" sz="2000" dirty="0"/>
              <a:t> </a:t>
            </a:r>
            <a:r>
              <a:rPr lang="en-US" sz="2000" dirty="0" err="1"/>
              <a:t>kode</a:t>
            </a:r>
            <a:r>
              <a:rPr lang="en-US" sz="2000" dirty="0"/>
              <a:t> </a:t>
            </a:r>
            <a:r>
              <a:rPr lang="en-US" sz="2000" dirty="0" err="1"/>
              <a:t>barang</a:t>
            </a:r>
            <a:r>
              <a:rPr lang="en-US" sz="2000" dirty="0"/>
              <a:t> </a:t>
            </a:r>
            <a:r>
              <a:rPr lang="en-US" sz="2000" dirty="0" err="1"/>
              <a:t>dan</a:t>
            </a:r>
            <a:r>
              <a:rPr lang="en-US" sz="2000" dirty="0"/>
              <a:t>/</a:t>
            </a:r>
            <a:r>
              <a:rPr lang="en-US" sz="2000" dirty="0" err="1"/>
              <a:t>atau</a:t>
            </a:r>
            <a:r>
              <a:rPr lang="en-US" sz="2000" dirty="0"/>
              <a:t> </a:t>
            </a:r>
            <a:r>
              <a:rPr lang="en-US" sz="2000" dirty="0" err="1"/>
              <a:t>nomor</a:t>
            </a:r>
            <a:r>
              <a:rPr lang="en-US" sz="2000" dirty="0"/>
              <a:t> register </a:t>
            </a:r>
            <a:r>
              <a:rPr lang="en-US" sz="2000" dirty="0" err="1"/>
              <a:t>gedung</a:t>
            </a:r>
            <a:r>
              <a:rPr lang="en-US" sz="2000" dirty="0"/>
              <a:t> </a:t>
            </a:r>
            <a:r>
              <a:rPr lang="en-US" sz="2000" dirty="0" err="1"/>
              <a:t>dan</a:t>
            </a:r>
            <a:r>
              <a:rPr lang="en-US" sz="2000" dirty="0"/>
              <a:t> </a:t>
            </a:r>
            <a:r>
              <a:rPr lang="en-US" sz="2000" dirty="0" err="1"/>
              <a:t>bangunan</a:t>
            </a:r>
            <a:r>
              <a:rPr lang="en-US" sz="2000" dirty="0"/>
              <a:t> </a:t>
            </a:r>
            <a:r>
              <a:rPr lang="en-US" sz="2000" dirty="0" err="1"/>
              <a:t>tidak</a:t>
            </a:r>
            <a:r>
              <a:rPr lang="en-US" sz="2000" dirty="0"/>
              <a:t> </a:t>
            </a:r>
            <a:r>
              <a:rPr lang="en-US" sz="2000" dirty="0" err="1"/>
              <a:t>diisi</a:t>
            </a:r>
            <a:r>
              <a:rPr lang="en-US" sz="2000" dirty="0"/>
              <a:t>;</a:t>
            </a:r>
          </a:p>
        </p:txBody>
      </p:sp>
    </p:spTree>
    <p:extLst>
      <p:ext uri="{BB962C8B-B14F-4D97-AF65-F5344CB8AC3E}">
        <p14:creationId xmlns:p14="http://schemas.microsoft.com/office/powerpoint/2010/main" val="382076251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598" y="1896639"/>
            <a:ext cx="7378841" cy="4122324"/>
          </a:xfrm>
        </p:spPr>
        <p:txBody>
          <a:bodyPr>
            <a:normAutofit/>
          </a:bodyPr>
          <a:lstStyle/>
          <a:p>
            <a:pPr marL="0" indent="0">
              <a:buNone/>
            </a:pPr>
            <a:r>
              <a:rPr lang="id-ID" sz="2000" dirty="0"/>
              <a:t>A.  PENGADAAN APLIKASI SIPKD MODUL ASET SMA/SMK/SLB</a:t>
            </a:r>
          </a:p>
          <a:p>
            <a:pPr marL="358775" indent="0">
              <a:buNone/>
            </a:pPr>
            <a:r>
              <a:rPr lang="id-ID" sz="2000" dirty="0"/>
              <a:t>SIPKD (Sistem Informasi Pengelolaan Keuangan Daerah) Modul Aset adalah aplikasi penatausahaan aset </a:t>
            </a:r>
            <a:r>
              <a:rPr lang="id-ID" sz="2000" b="1" dirty="0">
                <a:solidFill>
                  <a:srgbClr val="FF0000"/>
                </a:solidFill>
              </a:rPr>
              <a:t>Berbasis Web</a:t>
            </a:r>
            <a:r>
              <a:rPr lang="id-ID" sz="2000" b="1" dirty="0"/>
              <a:t> </a:t>
            </a:r>
            <a:r>
              <a:rPr lang="id-ID" sz="2000" dirty="0"/>
              <a:t>yang mampu menjangkau </a:t>
            </a:r>
            <a:r>
              <a:rPr lang="id-ID" sz="2000" b="1" dirty="0">
                <a:solidFill>
                  <a:srgbClr val="FF0000"/>
                </a:solidFill>
              </a:rPr>
              <a:t>Sekolah</a:t>
            </a:r>
            <a:r>
              <a:rPr lang="id-ID" sz="2000" dirty="0"/>
              <a:t> sebagai entitas terkecil pengelolaan dan penatausahaan aset.</a:t>
            </a:r>
          </a:p>
          <a:p>
            <a:pPr marL="358775" indent="0">
              <a:buNone/>
            </a:pPr>
            <a:r>
              <a:rPr lang="id-ID" sz="2000" dirty="0"/>
              <a:t>Keunggulan aplikasi SIPKD :</a:t>
            </a:r>
          </a:p>
          <a:p>
            <a:pPr marL="644525" indent="-285750"/>
            <a:r>
              <a:rPr lang="id-ID" sz="2000" dirty="0"/>
              <a:t>Entry Data KIB dari Sekolah (Internet)</a:t>
            </a:r>
          </a:p>
          <a:p>
            <a:pPr marL="644525" indent="-285750"/>
            <a:r>
              <a:rPr lang="id-ID" sz="2000" dirty="0"/>
              <a:t>Import/Export Data dari Sekolah (Internet)</a:t>
            </a:r>
          </a:p>
          <a:p>
            <a:pPr marL="644525" indent="-285750"/>
            <a:r>
              <a:rPr lang="id-ID" sz="2000" dirty="0"/>
              <a:t>Meminimalisasi Kesalahan Data</a:t>
            </a:r>
          </a:p>
          <a:p>
            <a:pPr marL="644525" indent="-285750"/>
            <a:r>
              <a:rPr lang="id-ID" sz="2000" dirty="0"/>
              <a:t>Efisiensi waktu dan tenaga.</a:t>
            </a:r>
          </a:p>
          <a:p>
            <a:pPr marL="358775" indent="0">
              <a:buNone/>
            </a:pPr>
            <a:endParaRPr lang="id-ID" dirty="0"/>
          </a:p>
          <a:p>
            <a:pPr marL="358775" indent="0">
              <a:buNone/>
            </a:pPr>
            <a:endParaRPr lang="id-ID" b="1" dirty="0"/>
          </a:p>
        </p:txBody>
      </p:sp>
      <p:sp>
        <p:nvSpPr>
          <p:cNvPr id="4" name="Title 1"/>
          <p:cNvSpPr>
            <a:spLocks noGrp="1"/>
          </p:cNvSpPr>
          <p:nvPr>
            <p:ph type="title"/>
          </p:nvPr>
        </p:nvSpPr>
        <p:spPr>
          <a:xfrm>
            <a:off x="590745" y="628454"/>
            <a:ext cx="6347713" cy="1320800"/>
          </a:xfrm>
        </p:spPr>
        <p:txBody>
          <a:bodyPr>
            <a:normAutofit/>
          </a:bodyPr>
          <a:lstStyle/>
          <a:p>
            <a:r>
              <a:rPr lang="id-ID" sz="2400" b="1" dirty="0">
                <a:solidFill>
                  <a:srgbClr val="C00000"/>
                </a:solidFill>
              </a:rPr>
              <a:t>TARGET PENGELOLAAN ASET DINAS PENDIDIKAN PROVINSI SUMATERA BARAT TAHUN 2019</a:t>
            </a:r>
            <a:endParaRPr lang="en-US" sz="2400" b="1" dirty="0">
              <a:solidFill>
                <a:srgbClr val="C00000"/>
              </a:solidFill>
            </a:endParaRPr>
          </a:p>
        </p:txBody>
      </p:sp>
    </p:spTree>
    <p:extLst>
      <p:ext uri="{BB962C8B-B14F-4D97-AF65-F5344CB8AC3E}">
        <p14:creationId xmlns:p14="http://schemas.microsoft.com/office/powerpoint/2010/main" val="1429393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402210"/>
            <a:ext cx="6347713" cy="1320800"/>
          </a:xfrm>
        </p:spPr>
        <p:txBody>
          <a:bodyPr>
            <a:normAutofit/>
          </a:bodyPr>
          <a:lstStyle/>
          <a:p>
            <a:r>
              <a:rPr lang="id-ID" sz="2400" b="1" dirty="0">
                <a:solidFill>
                  <a:srgbClr val="C00000"/>
                </a:solidFill>
              </a:rPr>
              <a:t>TARGET PENGELOLAAN ASET DINAS PENDIDIKAN PROVINSI SUMATERA BARAT TAHUN 2019</a:t>
            </a:r>
            <a:endParaRPr lang="id-ID" sz="2400" dirty="0"/>
          </a:p>
        </p:txBody>
      </p:sp>
      <p:sp>
        <p:nvSpPr>
          <p:cNvPr id="3" name="Content Placeholder 2"/>
          <p:cNvSpPr>
            <a:spLocks noGrp="1"/>
          </p:cNvSpPr>
          <p:nvPr>
            <p:ph idx="1"/>
          </p:nvPr>
        </p:nvSpPr>
        <p:spPr>
          <a:xfrm>
            <a:off x="637880" y="1717530"/>
            <a:ext cx="6347714" cy="3880773"/>
          </a:xfrm>
        </p:spPr>
        <p:txBody>
          <a:bodyPr/>
          <a:lstStyle/>
          <a:p>
            <a:pPr marL="0" indent="0" algn="ctr">
              <a:buNone/>
            </a:pPr>
            <a:r>
              <a:rPr lang="id-ID" b="1" dirty="0"/>
              <a:t>Aplikasi SIPKD MODUL ASET </a:t>
            </a:r>
          </a:p>
          <a:p>
            <a:pPr marL="0" indent="0" algn="ctr">
              <a:buNone/>
            </a:pPr>
            <a:endParaRPr lang="id-ID" b="1" dirty="0"/>
          </a:p>
          <a:p>
            <a:pPr marL="0" indent="0" algn="ctr">
              <a:buNone/>
            </a:pPr>
            <a:endParaRPr lang="id-ID" b="1"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921" t="10807" r="17579" b="4140"/>
          <a:stretch/>
        </p:blipFill>
        <p:spPr bwMode="auto">
          <a:xfrm>
            <a:off x="1163493" y="2196736"/>
            <a:ext cx="6054291" cy="4291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5245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d-ID" sz="2400" b="1" dirty="0">
                <a:solidFill>
                  <a:srgbClr val="C00000"/>
                </a:solidFill>
              </a:rPr>
              <a:t>TARGET PENGELOLAAN ASET DINAS PENDIDIKAN PROVINSI SUMATERA BARAT TAHUN 2019</a:t>
            </a:r>
            <a:endParaRPr lang="id-ID" sz="2400" dirty="0"/>
          </a:p>
        </p:txBody>
      </p:sp>
      <p:sp>
        <p:nvSpPr>
          <p:cNvPr id="3" name="Content Placeholder 2"/>
          <p:cNvSpPr>
            <a:spLocks noGrp="1"/>
          </p:cNvSpPr>
          <p:nvPr>
            <p:ph idx="1"/>
          </p:nvPr>
        </p:nvSpPr>
        <p:spPr>
          <a:xfrm>
            <a:off x="590744" y="1811798"/>
            <a:ext cx="7478081" cy="4551295"/>
          </a:xfrm>
        </p:spPr>
        <p:txBody>
          <a:bodyPr/>
          <a:lstStyle/>
          <a:p>
            <a:pPr marL="0" indent="0">
              <a:buNone/>
            </a:pPr>
            <a:r>
              <a:rPr lang="id-ID" sz="2000" dirty="0"/>
              <a:t>B.  Singkronisasi Aplikasi E-Rekon Berbasisi Internet.</a:t>
            </a:r>
          </a:p>
          <a:p>
            <a:pPr marL="358775" indent="0">
              <a:buNone/>
            </a:pPr>
            <a:r>
              <a:rPr lang="id-ID" sz="2000" dirty="0"/>
              <a:t>Aplikasi </a:t>
            </a:r>
            <a:r>
              <a:rPr lang="id-ID" sz="2000" dirty="0">
                <a:solidFill>
                  <a:srgbClr val="FF0000"/>
                </a:solidFill>
              </a:rPr>
              <a:t>E-Rekon</a:t>
            </a:r>
            <a:r>
              <a:rPr lang="id-ID" sz="2000" b="1" dirty="0">
                <a:solidFill>
                  <a:srgbClr val="FF0000"/>
                </a:solidFill>
              </a:rPr>
              <a:t> </a:t>
            </a:r>
            <a:r>
              <a:rPr lang="id-ID" sz="2000" dirty="0">
                <a:solidFill>
                  <a:schemeClr val="tx1"/>
                </a:solidFill>
              </a:rPr>
              <a:t>adalah</a:t>
            </a:r>
            <a:r>
              <a:rPr lang="id-ID" sz="2000" b="1" dirty="0">
                <a:solidFill>
                  <a:srgbClr val="FF0000"/>
                </a:solidFill>
              </a:rPr>
              <a:t> </a:t>
            </a:r>
            <a:r>
              <a:rPr lang="id-ID" sz="2000" dirty="0">
                <a:solidFill>
                  <a:schemeClr val="tx1"/>
                </a:solidFill>
              </a:rPr>
              <a:t>adalah aplikasi milik Biro AP2BMD, yang dioptimalisasikan untuk kepentingan Sekolah SMA/SMK/SLB. Aplikasi ini </a:t>
            </a:r>
            <a:r>
              <a:rPr lang="id-ID" sz="2000" dirty="0">
                <a:solidFill>
                  <a:srgbClr val="FF0000"/>
                </a:solidFill>
              </a:rPr>
              <a:t>Berbasis Web </a:t>
            </a:r>
            <a:r>
              <a:rPr lang="id-ID" sz="2000" dirty="0">
                <a:solidFill>
                  <a:schemeClr val="tx1"/>
                </a:solidFill>
              </a:rPr>
              <a:t>sehingga mampu menjangkau </a:t>
            </a:r>
            <a:r>
              <a:rPr lang="id-ID" sz="2000" dirty="0">
                <a:solidFill>
                  <a:srgbClr val="FF0000"/>
                </a:solidFill>
              </a:rPr>
              <a:t>378 Sekolah</a:t>
            </a:r>
            <a:r>
              <a:rPr lang="id-ID" sz="2000" dirty="0">
                <a:solidFill>
                  <a:schemeClr val="tx1"/>
                </a:solidFill>
              </a:rPr>
              <a:t> dibawah naungan </a:t>
            </a:r>
            <a:r>
              <a:rPr lang="id-ID" sz="2000" dirty="0">
                <a:solidFill>
                  <a:srgbClr val="FF0000"/>
                </a:solidFill>
              </a:rPr>
              <a:t>Dinas Pendidikan Provinsi Sumatera Barat</a:t>
            </a:r>
            <a:r>
              <a:rPr lang="en-ID" sz="2000" dirty="0">
                <a:solidFill>
                  <a:srgbClr val="FF0000"/>
                </a:solidFill>
              </a:rPr>
              <a:t>.</a:t>
            </a:r>
            <a:endParaRPr lang="id-ID" sz="2000" dirty="0">
              <a:solidFill>
                <a:srgbClr val="FF0000"/>
              </a:solidFill>
            </a:endParaRPr>
          </a:p>
          <a:p>
            <a:pPr marL="358775" indent="0">
              <a:buNone/>
            </a:pPr>
            <a:r>
              <a:rPr lang="id-ID" sz="2000" dirty="0">
                <a:solidFill>
                  <a:schemeClr val="tx1"/>
                </a:solidFill>
              </a:rPr>
              <a:t>Keunggulan Aplikasi E-Rekon :</a:t>
            </a:r>
          </a:p>
          <a:p>
            <a:pPr marL="644525" indent="-285750">
              <a:buFont typeface="Wingdings" pitchFamily="2" charset="2"/>
              <a:buChar char="§"/>
            </a:pPr>
            <a:r>
              <a:rPr lang="id-ID" sz="2000" dirty="0">
                <a:solidFill>
                  <a:schemeClr val="tx1"/>
                </a:solidFill>
              </a:rPr>
              <a:t>Melaksanakan Rekonsiliasi Aset Setiap Semester melalui Website (Internet), tanpa perlu ke Dinas Pendidikan atau ke Cabang Dinas Wilayah.</a:t>
            </a:r>
          </a:p>
          <a:p>
            <a:pPr marL="644525" indent="-285750">
              <a:buFont typeface="Wingdings" pitchFamily="2" charset="2"/>
              <a:buChar char="§"/>
            </a:pPr>
            <a:r>
              <a:rPr lang="id-ID" sz="2000" dirty="0">
                <a:solidFill>
                  <a:schemeClr val="tx1"/>
                </a:solidFill>
              </a:rPr>
              <a:t>Efisiensi Waktu dan Tenaga</a:t>
            </a:r>
          </a:p>
          <a:p>
            <a:pPr marL="644525" indent="-285750">
              <a:buFont typeface="Wingdings" pitchFamily="2" charset="2"/>
              <a:buChar char="§"/>
            </a:pPr>
            <a:r>
              <a:rPr lang="id-ID" sz="2000" dirty="0">
                <a:solidFill>
                  <a:schemeClr val="tx1"/>
                </a:solidFill>
              </a:rPr>
              <a:t>Meminimalisasi Kesalahan Perhitungan Manual</a:t>
            </a:r>
          </a:p>
          <a:p>
            <a:pPr marL="644525" indent="-285750">
              <a:buFont typeface="Wingdings" pitchFamily="2" charset="2"/>
              <a:buChar char="§"/>
            </a:pPr>
            <a:endParaRPr lang="id-ID" dirty="0">
              <a:solidFill>
                <a:schemeClr val="tx1"/>
              </a:solidFill>
            </a:endParaRPr>
          </a:p>
          <a:p>
            <a:endParaRPr lang="id-ID" b="1" dirty="0"/>
          </a:p>
        </p:txBody>
      </p:sp>
    </p:spTree>
    <p:extLst>
      <p:ext uri="{BB962C8B-B14F-4D97-AF65-F5344CB8AC3E}">
        <p14:creationId xmlns:p14="http://schemas.microsoft.com/office/powerpoint/2010/main" val="690172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d-ID" sz="2400" b="1" dirty="0">
                <a:solidFill>
                  <a:srgbClr val="C00000"/>
                </a:solidFill>
              </a:rPr>
              <a:t>TARGET PENGELOLAAN ASET DINAS PENDIDIKAN PROVINSI SUMATERA BARAT TAHUN 2019</a:t>
            </a:r>
            <a:endParaRPr lang="id-ID" sz="2400" dirty="0"/>
          </a:p>
        </p:txBody>
      </p:sp>
      <p:pic>
        <p:nvPicPr>
          <p:cNvPr id="4" name="Content Placeholder 3"/>
          <p:cNvPicPr>
            <a:picLocks noGrp="1" noChangeAspect="1"/>
          </p:cNvPicPr>
          <p:nvPr>
            <p:ph idx="1"/>
          </p:nvPr>
        </p:nvPicPr>
        <p:blipFill>
          <a:blip r:embed="rId2"/>
          <a:stretch>
            <a:fillRect/>
          </a:stretch>
        </p:blipFill>
        <p:spPr>
          <a:xfrm>
            <a:off x="1232599" y="2563536"/>
            <a:ext cx="6348413" cy="3570982"/>
          </a:xfrm>
          <a:prstGeom prst="rect">
            <a:avLst/>
          </a:prstGeom>
        </p:spPr>
      </p:pic>
      <p:sp>
        <p:nvSpPr>
          <p:cNvPr id="5" name="Rectangle 4"/>
          <p:cNvSpPr/>
          <p:nvPr/>
        </p:nvSpPr>
        <p:spPr>
          <a:xfrm>
            <a:off x="3150752" y="1952998"/>
            <a:ext cx="2279791" cy="400110"/>
          </a:xfrm>
          <a:prstGeom prst="rect">
            <a:avLst/>
          </a:prstGeom>
        </p:spPr>
        <p:txBody>
          <a:bodyPr wrap="none">
            <a:spAutoFit/>
          </a:bodyPr>
          <a:lstStyle/>
          <a:p>
            <a:pPr marL="0" indent="0" algn="ctr">
              <a:buNone/>
            </a:pPr>
            <a:r>
              <a:rPr lang="id-ID" sz="2000" dirty="0"/>
              <a:t>Aplikasi </a:t>
            </a:r>
            <a:r>
              <a:rPr lang="en-ID" sz="2000" dirty="0"/>
              <a:t>E-</a:t>
            </a:r>
            <a:r>
              <a:rPr lang="en-ID" sz="2000" dirty="0" err="1"/>
              <a:t>Rekon</a:t>
            </a:r>
            <a:endParaRPr lang="id-ID" sz="2000" dirty="0"/>
          </a:p>
        </p:txBody>
      </p:sp>
    </p:spTree>
    <p:extLst>
      <p:ext uri="{BB962C8B-B14F-4D97-AF65-F5344CB8AC3E}">
        <p14:creationId xmlns:p14="http://schemas.microsoft.com/office/powerpoint/2010/main" val="20216442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d-ID" sz="2400" b="1" dirty="0">
                <a:solidFill>
                  <a:srgbClr val="C00000"/>
                </a:solidFill>
              </a:rPr>
              <a:t>TARGET PENGELOLAAN ASET DINAS PENDIDIKAN PROVINSI SUMATERA BARAT TAHUN 2019</a:t>
            </a:r>
            <a:endParaRPr lang="en-US" sz="2400" dirty="0"/>
          </a:p>
        </p:txBody>
      </p:sp>
      <p:sp>
        <p:nvSpPr>
          <p:cNvPr id="3" name="Content Placeholder 2"/>
          <p:cNvSpPr>
            <a:spLocks noGrp="1"/>
          </p:cNvSpPr>
          <p:nvPr>
            <p:ph idx="1"/>
          </p:nvPr>
        </p:nvSpPr>
        <p:spPr>
          <a:xfrm>
            <a:off x="609599" y="2160590"/>
            <a:ext cx="7087438" cy="3880773"/>
          </a:xfrm>
        </p:spPr>
        <p:txBody>
          <a:bodyPr/>
          <a:lstStyle/>
          <a:p>
            <a:pPr marL="0" indent="0">
              <a:buNone/>
            </a:pPr>
            <a:r>
              <a:rPr lang="en-ID" sz="2400" dirty="0"/>
              <a:t>Target </a:t>
            </a:r>
            <a:r>
              <a:rPr lang="en-ID" sz="2400" dirty="0" err="1"/>
              <a:t>pekerjaan</a:t>
            </a:r>
            <a:r>
              <a:rPr lang="en-ID" sz="2400" dirty="0"/>
              <a:t> </a:t>
            </a:r>
            <a:r>
              <a:rPr lang="en-ID" sz="2400" dirty="0" err="1"/>
              <a:t>bulan</a:t>
            </a:r>
            <a:r>
              <a:rPr lang="en-ID" sz="2400" dirty="0"/>
              <a:t> </a:t>
            </a:r>
            <a:r>
              <a:rPr lang="en-ID" sz="2400" dirty="0" err="1"/>
              <a:t>september</a:t>
            </a:r>
            <a:r>
              <a:rPr lang="en-ID" sz="2400" dirty="0"/>
              <a:t> 2019.</a:t>
            </a:r>
          </a:p>
          <a:p>
            <a:r>
              <a:rPr lang="en-ID" sz="2400" dirty="0" err="1"/>
              <a:t>Migrasi</a:t>
            </a:r>
            <a:r>
              <a:rPr lang="en-ID" sz="2400" dirty="0"/>
              <a:t> data </a:t>
            </a:r>
            <a:r>
              <a:rPr lang="en-ID" sz="2400" dirty="0">
                <a:solidFill>
                  <a:srgbClr val="FF0000"/>
                </a:solidFill>
              </a:rPr>
              <a:t>manual excel </a:t>
            </a:r>
            <a:r>
              <a:rPr lang="en-ID" sz="2400" dirty="0" err="1"/>
              <a:t>ke</a:t>
            </a:r>
            <a:r>
              <a:rPr lang="en-ID" sz="2400" dirty="0"/>
              <a:t> </a:t>
            </a:r>
            <a:r>
              <a:rPr lang="en-ID" sz="2400" dirty="0" err="1"/>
              <a:t>sistem</a:t>
            </a:r>
            <a:r>
              <a:rPr lang="en-ID" sz="2400" dirty="0"/>
              <a:t> </a:t>
            </a:r>
            <a:r>
              <a:rPr lang="en-ID" sz="2400" dirty="0">
                <a:solidFill>
                  <a:srgbClr val="FF0000"/>
                </a:solidFill>
              </a:rPr>
              <a:t>SIPKD </a:t>
            </a:r>
            <a:r>
              <a:rPr lang="en-ID" sz="2400" dirty="0" err="1">
                <a:solidFill>
                  <a:srgbClr val="FF0000"/>
                </a:solidFill>
              </a:rPr>
              <a:t>modul</a:t>
            </a:r>
            <a:r>
              <a:rPr lang="en-ID" sz="2400" dirty="0">
                <a:solidFill>
                  <a:srgbClr val="FF0000"/>
                </a:solidFill>
              </a:rPr>
              <a:t> </a:t>
            </a:r>
            <a:r>
              <a:rPr lang="en-ID" sz="2400" dirty="0" err="1">
                <a:solidFill>
                  <a:srgbClr val="FF0000"/>
                </a:solidFill>
              </a:rPr>
              <a:t>aset</a:t>
            </a:r>
            <a:endParaRPr lang="en-ID" sz="2400" dirty="0">
              <a:solidFill>
                <a:srgbClr val="FF0000"/>
              </a:solidFill>
            </a:endParaRPr>
          </a:p>
          <a:p>
            <a:r>
              <a:rPr lang="en-ID" sz="2400" dirty="0" err="1">
                <a:solidFill>
                  <a:srgbClr val="FF0000"/>
                </a:solidFill>
              </a:rPr>
              <a:t>Validasi</a:t>
            </a:r>
            <a:r>
              <a:rPr lang="en-ID" sz="2400" dirty="0">
                <a:solidFill>
                  <a:srgbClr val="FF0000"/>
                </a:solidFill>
              </a:rPr>
              <a:t> </a:t>
            </a:r>
            <a:r>
              <a:rPr lang="en-ID" sz="2400" dirty="0" err="1"/>
              <a:t>dan</a:t>
            </a:r>
            <a:r>
              <a:rPr lang="en-ID" sz="2400" dirty="0"/>
              <a:t> </a:t>
            </a:r>
            <a:r>
              <a:rPr lang="en-ID" sz="2400" dirty="0" err="1">
                <a:solidFill>
                  <a:srgbClr val="FF0000"/>
                </a:solidFill>
              </a:rPr>
              <a:t>verifikasi</a:t>
            </a:r>
            <a:r>
              <a:rPr lang="en-ID" sz="2400" dirty="0"/>
              <a:t> data </a:t>
            </a:r>
            <a:r>
              <a:rPr lang="en-ID" sz="2400" dirty="0" err="1"/>
              <a:t>aset</a:t>
            </a:r>
            <a:r>
              <a:rPr lang="en-ID" sz="2400" dirty="0"/>
              <a:t> (KIB) 378 </a:t>
            </a:r>
            <a:r>
              <a:rPr lang="en-ID" sz="2400" dirty="0" err="1"/>
              <a:t>Sekolah</a:t>
            </a:r>
            <a:endParaRPr lang="en-ID" sz="2400" dirty="0"/>
          </a:p>
          <a:p>
            <a:r>
              <a:rPr lang="en-ID" sz="2400" dirty="0"/>
              <a:t>Input </a:t>
            </a:r>
            <a:r>
              <a:rPr lang="en-ID" sz="2400" dirty="0" err="1"/>
              <a:t>saldo</a:t>
            </a:r>
            <a:r>
              <a:rPr lang="en-ID" sz="2400" dirty="0"/>
              <a:t> </a:t>
            </a:r>
            <a:r>
              <a:rPr lang="en-ID" sz="2400" dirty="0" err="1"/>
              <a:t>awal</a:t>
            </a:r>
            <a:r>
              <a:rPr lang="en-ID" sz="2400" dirty="0"/>
              <a:t> </a:t>
            </a:r>
            <a:r>
              <a:rPr lang="en-ID" sz="2400" dirty="0" err="1"/>
              <a:t>sekolah</a:t>
            </a:r>
            <a:r>
              <a:rPr lang="en-ID" sz="2400" dirty="0"/>
              <a:t> </a:t>
            </a:r>
            <a:r>
              <a:rPr lang="en-ID" sz="2400" dirty="0" err="1"/>
              <a:t>ke</a:t>
            </a:r>
            <a:r>
              <a:rPr lang="en-ID" sz="2400" dirty="0"/>
              <a:t> </a:t>
            </a:r>
            <a:r>
              <a:rPr lang="en-ID" sz="2400" dirty="0" err="1"/>
              <a:t>aplikasi</a:t>
            </a:r>
            <a:r>
              <a:rPr lang="en-ID" sz="2400" dirty="0"/>
              <a:t> E-</a:t>
            </a:r>
            <a:r>
              <a:rPr lang="en-ID" sz="2400" dirty="0" err="1"/>
              <a:t>rekon</a:t>
            </a:r>
            <a:endParaRPr lang="en-ID" sz="2400" dirty="0"/>
          </a:p>
          <a:p>
            <a:r>
              <a:rPr lang="en-ID" sz="2400" dirty="0" err="1"/>
              <a:t>Validasi</a:t>
            </a:r>
            <a:r>
              <a:rPr lang="en-ID" sz="2400" dirty="0"/>
              <a:t> </a:t>
            </a:r>
            <a:r>
              <a:rPr lang="en-ID" sz="2400" dirty="0" err="1"/>
              <a:t>dan</a:t>
            </a:r>
            <a:r>
              <a:rPr lang="en-ID" sz="2400" dirty="0"/>
              <a:t> </a:t>
            </a:r>
            <a:r>
              <a:rPr lang="en-ID" sz="2400" dirty="0" err="1"/>
              <a:t>verfikasi</a:t>
            </a:r>
            <a:r>
              <a:rPr lang="en-ID" sz="2400" dirty="0"/>
              <a:t> </a:t>
            </a:r>
            <a:r>
              <a:rPr lang="en-ID" sz="2400" dirty="0" err="1"/>
              <a:t>saldo</a:t>
            </a:r>
            <a:r>
              <a:rPr lang="en-ID" sz="2400" dirty="0"/>
              <a:t> </a:t>
            </a:r>
            <a:r>
              <a:rPr lang="en-ID" sz="2400" dirty="0" err="1"/>
              <a:t>awal</a:t>
            </a:r>
            <a:r>
              <a:rPr lang="en-ID" sz="2400" dirty="0"/>
              <a:t>.</a:t>
            </a:r>
          </a:p>
          <a:p>
            <a:endParaRPr lang="en-ID" dirty="0"/>
          </a:p>
          <a:p>
            <a:endParaRPr lang="en-US" dirty="0"/>
          </a:p>
        </p:txBody>
      </p:sp>
    </p:spTree>
    <p:extLst>
      <p:ext uri="{BB962C8B-B14F-4D97-AF65-F5344CB8AC3E}">
        <p14:creationId xmlns:p14="http://schemas.microsoft.com/office/powerpoint/2010/main" val="21455292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type="title"/>
          </p:nvPr>
        </p:nvSpPr>
        <p:spPr>
          <a:xfrm>
            <a:off x="761999" y="500063"/>
            <a:ext cx="7910945" cy="5357812"/>
          </a:xfrm>
        </p:spPr>
        <p:txBody>
          <a:bodyPr vert="horz" wrap="square" lIns="91440" tIns="45720" rIns="91440" bIns="45720" numCol="1" anchorCtr="0" compatLnSpc="1">
            <a:prstTxWarp prst="textNoShape">
              <a:avLst/>
            </a:prstTxWarp>
            <a:noAutofit/>
          </a:bodyPr>
          <a:lstStyle/>
          <a:p>
            <a:pPr algn="ctr" eaLnBrk="1" hangingPunct="1">
              <a:defRPr/>
            </a:pPr>
            <a:br>
              <a:rPr lang="en-ID" sz="7200" i="1" dirty="0">
                <a:solidFill>
                  <a:srgbClr val="FF0000"/>
                </a:solidFill>
                <a:effectLst>
                  <a:outerShdw blurRad="38100" dist="38100" dir="2700000" algn="tl">
                    <a:srgbClr val="000000"/>
                  </a:outerShdw>
                </a:effectLst>
                <a:latin typeface="Arial Narrow" panose="020B0606020202030204" pitchFamily="34" charset="0"/>
              </a:rPr>
            </a:br>
            <a:br>
              <a:rPr lang="en-ID" sz="7200" i="1" dirty="0">
                <a:solidFill>
                  <a:srgbClr val="FF0000"/>
                </a:solidFill>
                <a:effectLst>
                  <a:outerShdw blurRad="38100" dist="38100" dir="2700000" algn="tl">
                    <a:srgbClr val="000000"/>
                  </a:outerShdw>
                </a:effectLst>
                <a:latin typeface="Arial Narrow" panose="020B0606020202030204" pitchFamily="34" charset="0"/>
              </a:rPr>
            </a:br>
            <a:r>
              <a:rPr lang="id-ID" sz="7200" i="1" dirty="0">
                <a:solidFill>
                  <a:srgbClr val="FF0000"/>
                </a:solidFill>
                <a:effectLst>
                  <a:outerShdw blurRad="38100" dist="38100" dir="2700000" algn="tl">
                    <a:srgbClr val="000000"/>
                  </a:outerShdw>
                </a:effectLst>
                <a:latin typeface="Arial Narrow" panose="020B0606020202030204" pitchFamily="34" charset="0"/>
              </a:rPr>
              <a:t>TERIMA  KASIH</a:t>
            </a:r>
            <a:br>
              <a:rPr lang="en-US" sz="7200" i="1" dirty="0">
                <a:solidFill>
                  <a:srgbClr val="FF0000"/>
                </a:solidFill>
                <a:effectLst>
                  <a:outerShdw blurRad="38100" dist="38100" dir="2700000" algn="tl">
                    <a:srgbClr val="000000"/>
                  </a:outerShdw>
                </a:effectLst>
                <a:latin typeface="French Script MT" pitchFamily="66" charset="0"/>
              </a:rPr>
            </a:br>
            <a:br>
              <a:rPr lang="id-ID" sz="7200" i="1" dirty="0">
                <a:solidFill>
                  <a:srgbClr val="FF0000"/>
                </a:solidFill>
                <a:effectLst>
                  <a:outerShdw blurRad="38100" dist="38100" dir="2700000" algn="tl">
                    <a:srgbClr val="000000"/>
                  </a:outerShdw>
                </a:effectLst>
                <a:latin typeface="French Script MT" pitchFamily="66" charset="0"/>
              </a:rPr>
            </a:br>
            <a:br>
              <a:rPr lang="en-US" sz="7200" i="1" dirty="0">
                <a:solidFill>
                  <a:srgbClr val="000099"/>
                </a:solidFill>
                <a:effectLst>
                  <a:outerShdw blurRad="38100" dist="38100" dir="2700000" algn="tl">
                    <a:srgbClr val="000000"/>
                  </a:outerShdw>
                </a:effectLst>
                <a:latin typeface="Arial Black" pitchFamily="34" charset="0"/>
              </a:rPr>
            </a:br>
            <a:endParaRPr lang="en-US" sz="1800" i="1" dirty="0">
              <a:solidFill>
                <a:srgbClr val="000099"/>
              </a:solidFill>
              <a:effectLst>
                <a:outerShdw blurRad="38100" dist="38100" dir="2700000" algn="tl">
                  <a:srgbClr val="000000"/>
                </a:outerShdw>
              </a:effectLst>
              <a:latin typeface="Arial Black"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5217</TotalTime>
  <Words>767</Words>
  <Application>Microsoft Office PowerPoint</Application>
  <PresentationFormat>On-screen Show (4:3)</PresentationFormat>
  <Paragraphs>92</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Facet</vt:lpstr>
      <vt:lpstr>RAPAT KOORDINASI URUSAN PENDIDIKAN TAHUN 2019  Pengelolaan Barang Milik Daerah  Di Lingkungan OPD. Dinas Pendidikan  Provinsi Sumatera Barat    Disampaikan Oleh : Drs. Syofrizal MT Sekretaris Dinas Pendidikan Prov. Sumbar</vt:lpstr>
      <vt:lpstr>PowerPoint Presentation</vt:lpstr>
      <vt:lpstr>Definisi Aset   sesuai Permendagri 19 Tahun 2016</vt:lpstr>
      <vt:lpstr>Barang Milik Daerah  dari perolehan lainnya yang sah </vt:lpstr>
      <vt:lpstr>Definisi Aset   sesuai Permendagri 19 Tahun 2016</vt:lpstr>
      <vt:lpstr>BATAS KAPITALISASI ASET  SESUAI PERGUB KEBIJAKAN AKUNTANSI PEMDA SUMATERA BARAT ( PERGUB No. 43 Tahun 2014 )</vt:lpstr>
      <vt:lpstr>PEJABAT PENGELOLA BARANG  MILIK DAERAH</vt:lpstr>
      <vt:lpstr>DATA ASET DINAS PENDIDIKAN</vt:lpstr>
      <vt:lpstr>TEMUAN BPK ATAS LAPORAN KEUANGAN PEMDA PROV. SUMATERA BARAT Khusus sekolah SMA/ SMK/ SLB Negeri (1)</vt:lpstr>
      <vt:lpstr>TEMUAN BPK ATAS LAPORAN KEUANGAN PEMDA PROV. SUMATERA BARAT Khusus sekolah SMA/ SMK/ SLB Negeri (2)</vt:lpstr>
      <vt:lpstr>TEMUAN BPK ATAS LAPORAN KEUANGAN PEMDA PROV. SUMATERA BARAT Khusus sekolah SMA/ SMK/ SLB Negeri (3)</vt:lpstr>
      <vt:lpstr>TARGET PENGELOLAAN ASET DINAS PENDIDIKAN PROVINSI SUMATERA BARAT TAHUN 2019</vt:lpstr>
      <vt:lpstr>TARGET PENGELOLAAN ASET DINAS PENDIDIKAN PROVINSI SUMATERA BARAT TAHUN 2019</vt:lpstr>
      <vt:lpstr>TARGET PENGELOLAAN ASET DINAS PENDIDIKAN PROVINSI SUMATERA BARAT TAHUN 2019</vt:lpstr>
      <vt:lpstr>TARGET PENGELOLAAN ASET DINAS PENDIDIKAN PROVINSI SUMATERA BARAT TAHUN 2019</vt:lpstr>
      <vt:lpstr>TARGET PENGELOLAAN ASET DINAS PENDIDIKAN PROVINSI SUMATERA BARAT TAHUN 2019</vt:lpstr>
      <vt:lpstr>  TERIMA  KASIH   </vt:lpstr>
    </vt:vector>
  </TitlesOfParts>
  <Company>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SISTEM INFORMASI PENGELOLAAN  BARANG MILIK DAERAH</dc:title>
  <dc:creator>WWX</dc:creator>
  <cp:lastModifiedBy>Unknown User</cp:lastModifiedBy>
  <cp:revision>383</cp:revision>
  <cp:lastPrinted>2019-04-22T05:51:29Z</cp:lastPrinted>
  <dcterms:created xsi:type="dcterms:W3CDTF">2008-08-05T16:08:22Z</dcterms:created>
  <dcterms:modified xsi:type="dcterms:W3CDTF">2019-09-25T04:01:41Z</dcterms:modified>
</cp:coreProperties>
</file>